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2"/>
  </p:notesMasterIdLst>
  <p:handoutMasterIdLst>
    <p:handoutMasterId r:id="rId23"/>
  </p:handoutMasterIdLst>
  <p:sldIdLst>
    <p:sldId id="256" r:id="rId5"/>
    <p:sldId id="259" r:id="rId6"/>
    <p:sldId id="268" r:id="rId7"/>
    <p:sldId id="260" r:id="rId8"/>
    <p:sldId id="271" r:id="rId9"/>
    <p:sldId id="272" r:id="rId10"/>
    <p:sldId id="273" r:id="rId11"/>
    <p:sldId id="274" r:id="rId12"/>
    <p:sldId id="275" r:id="rId13"/>
    <p:sldId id="277" r:id="rId14"/>
    <p:sldId id="276" r:id="rId15"/>
    <p:sldId id="269" r:id="rId16"/>
    <p:sldId id="262" r:id="rId17"/>
    <p:sldId id="278" r:id="rId18"/>
    <p:sldId id="265" r:id="rId19"/>
    <p:sldId id="270" r:id="rId20"/>
    <p:sldId id="26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pos="597"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014067"/>
    <a:srgbClr val="3F3F3F"/>
    <a:srgbClr val="014E7D"/>
    <a:srgbClr val="013657"/>
    <a:srgbClr val="01456F"/>
    <a:srgbClr val="014B79"/>
    <a:srgbClr val="0937C9"/>
    <a:srgbClr val="0027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5" autoAdjust="0"/>
    <p:restoredTop sz="76685" autoAdjust="0"/>
  </p:normalViewPr>
  <p:slideViewPr>
    <p:cSldViewPr snapToGrid="0" showGuides="1">
      <p:cViewPr>
        <p:scale>
          <a:sx n="80" d="100"/>
          <a:sy n="80" d="100"/>
        </p:scale>
        <p:origin x="840" y="472"/>
      </p:cViewPr>
      <p:guideLst>
        <p:guide pos="3840"/>
        <p:guide pos="597"/>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EDA40-91A9-49DC-B402-0EBE674AAE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8CBB508-5589-42E7-A433-D119AC0FFB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2BFC85-49E4-447A-A7E3-16153CB2FE2A}" type="datetimeFigureOut">
              <a:rPr lang="en-US" smtClean="0"/>
              <a:t>12/8/19</a:t>
            </a:fld>
            <a:endParaRPr lang="en-US" dirty="0"/>
          </a:p>
        </p:txBody>
      </p:sp>
      <p:sp>
        <p:nvSpPr>
          <p:cNvPr id="4" name="Footer Placeholder 3">
            <a:extLst>
              <a:ext uri="{FF2B5EF4-FFF2-40B4-BE49-F238E27FC236}">
                <a16:creationId xmlns:a16="http://schemas.microsoft.com/office/drawing/2014/main" id="{E9232ABA-B33A-4B3B-8412-C1773FBF3D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AB1832E-3B48-42CB-80A7-CD8E48D52D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1072A3-100F-40A9-915F-8D2D9E6962D8}" type="slidenum">
              <a:rPr lang="en-US" smtClean="0"/>
              <a:t>‹#›</a:t>
            </a:fld>
            <a:endParaRPr lang="en-US" dirty="0"/>
          </a:p>
        </p:txBody>
      </p:sp>
    </p:spTree>
    <p:extLst>
      <p:ext uri="{BB962C8B-B14F-4D97-AF65-F5344CB8AC3E}">
        <p14:creationId xmlns:p14="http://schemas.microsoft.com/office/powerpoint/2010/main" val="513537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1B50E-4C60-4F9E-B773-52059170945B}" type="datetimeFigureOut">
              <a:rPr lang="en-US" noProof="0" smtClean="0"/>
              <a:t>12/8/19</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230CFA-805A-4FD3-B3A0-DAAA5993DA17}" type="slidenum">
              <a:rPr lang="en-US" noProof="0" smtClean="0"/>
              <a:t>‹#›</a:t>
            </a:fld>
            <a:endParaRPr lang="en-US" noProof="0" dirty="0"/>
          </a:p>
        </p:txBody>
      </p:sp>
    </p:spTree>
    <p:extLst>
      <p:ext uri="{BB962C8B-B14F-4D97-AF65-F5344CB8AC3E}">
        <p14:creationId xmlns:p14="http://schemas.microsoft.com/office/powerpoint/2010/main" val="798927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purpose of this app will be to enable people with accessibility needs to locate ramps in various locations.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the app can also benefit camera crews, truck drivers, and bus drivers by enabling them to locate load in ramps and docking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city, especially, it is hard to locate where a ramp may be ahead of time. The functions of the app will be to use an overlay map (Google Maps) to build GPS locations in RampUP and load where ramps may be for accessibility needs. Additionally, as the app spreads, another function of the app would be for people to scan a RampUP sticker (similar to yelp check-ins) to make sure that our reporting of ramps and loading docks is accurate and is accessible.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a person notices an issue with the ramp, they can use that same check in feature to report a problem or submit a photo that will then be relayed to the proper channels for correction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9230CFA-805A-4FD3-B3A0-DAAA5993DA17}" type="slidenum">
              <a:rPr lang="en-US" noProof="0" smtClean="0"/>
              <a:t>2</a:t>
            </a:fld>
            <a:endParaRPr lang="en-US" noProof="0" dirty="0"/>
          </a:p>
        </p:txBody>
      </p:sp>
    </p:spTree>
    <p:extLst>
      <p:ext uri="{BB962C8B-B14F-4D97-AF65-F5344CB8AC3E}">
        <p14:creationId xmlns:p14="http://schemas.microsoft.com/office/powerpoint/2010/main" val="2500300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230CFA-805A-4FD3-B3A0-DAAA5993DA17}" type="slidenum">
              <a:rPr lang="en-US" noProof="0" smtClean="0"/>
              <a:t>11</a:t>
            </a:fld>
            <a:endParaRPr lang="en-US" noProof="0" dirty="0"/>
          </a:p>
        </p:txBody>
      </p:sp>
    </p:spTree>
    <p:extLst>
      <p:ext uri="{BB962C8B-B14F-4D97-AF65-F5344CB8AC3E}">
        <p14:creationId xmlns:p14="http://schemas.microsoft.com/office/powerpoint/2010/main" val="270902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230CFA-805A-4FD3-B3A0-DAAA5993DA17}" type="slidenum">
              <a:rPr lang="en-US" noProof="0" smtClean="0"/>
              <a:t>12</a:t>
            </a:fld>
            <a:endParaRPr lang="en-US" noProof="0" dirty="0"/>
          </a:p>
        </p:txBody>
      </p:sp>
    </p:spTree>
    <p:extLst>
      <p:ext uri="{BB962C8B-B14F-4D97-AF65-F5344CB8AC3E}">
        <p14:creationId xmlns:p14="http://schemas.microsoft.com/office/powerpoint/2010/main" val="1964022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2"/>
              </a:buClr>
            </a:pPr>
            <a:endParaRPr lang="en-US" dirty="0"/>
          </a:p>
          <a:p>
            <a:pPr>
              <a:buClr>
                <a:schemeClr val="accent2"/>
              </a:buClr>
            </a:pPr>
            <a:r>
              <a:rPr lang="en-US" dirty="0"/>
              <a:t>Summary of results/links:</a:t>
            </a:r>
          </a:p>
          <a:p>
            <a:pPr>
              <a:buClr>
                <a:schemeClr val="accent2"/>
              </a:buClr>
            </a:pPr>
            <a:r>
              <a:rPr lang="en-US" dirty="0"/>
              <a:t>All interaction screens worked easily for the User tester and they noted that the process was quite understandable. </a:t>
            </a:r>
          </a:p>
          <a:p>
            <a:pPr>
              <a:buClr>
                <a:schemeClr val="accent2"/>
              </a:buClr>
            </a:pPr>
            <a:endParaRPr lang="en-US" dirty="0"/>
          </a:p>
          <a:p>
            <a:pPr>
              <a:buClr>
                <a:schemeClr val="accent2"/>
              </a:buClr>
            </a:pPr>
            <a:r>
              <a:rPr lang="en-US" dirty="0"/>
              <a:t>Plan for Accommodations: </a:t>
            </a:r>
          </a:p>
          <a:p>
            <a:r>
              <a:rPr lang="en-US" dirty="0"/>
              <a:t>I plan to have another round of user testing before undergoing another round of revisions and accommodations. </a:t>
            </a:r>
          </a:p>
        </p:txBody>
      </p:sp>
      <p:sp>
        <p:nvSpPr>
          <p:cNvPr id="4" name="Slide Number Placeholder 3"/>
          <p:cNvSpPr>
            <a:spLocks noGrp="1"/>
          </p:cNvSpPr>
          <p:nvPr>
            <p:ph type="sldNum" sz="quarter" idx="5"/>
          </p:nvPr>
        </p:nvSpPr>
        <p:spPr/>
        <p:txBody>
          <a:bodyPr/>
          <a:lstStyle/>
          <a:p>
            <a:fld id="{79230CFA-805A-4FD3-B3A0-DAAA5993DA17}" type="slidenum">
              <a:rPr lang="en-US" noProof="0" smtClean="0"/>
              <a:t>13</a:t>
            </a:fld>
            <a:endParaRPr lang="en-US" noProof="0" dirty="0"/>
          </a:p>
        </p:txBody>
      </p:sp>
    </p:spTree>
    <p:extLst>
      <p:ext uri="{BB962C8B-B14F-4D97-AF65-F5344CB8AC3E}">
        <p14:creationId xmlns:p14="http://schemas.microsoft.com/office/powerpoint/2010/main" val="2336859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2"/>
              </a:buClr>
            </a:pPr>
            <a:endParaRPr lang="en-US" dirty="0"/>
          </a:p>
          <a:p>
            <a:pPr>
              <a:buClr>
                <a:schemeClr val="accent2"/>
              </a:buClr>
            </a:pPr>
            <a:r>
              <a:rPr lang="en-US" dirty="0"/>
              <a:t>Summary of results/links:</a:t>
            </a:r>
          </a:p>
          <a:p>
            <a:pPr>
              <a:buClr>
                <a:schemeClr val="accent2"/>
              </a:buClr>
            </a:pPr>
            <a:r>
              <a:rPr lang="en-US" dirty="0"/>
              <a:t>User stated it was very easy to navigate</a:t>
            </a:r>
          </a:p>
          <a:p>
            <a:pPr>
              <a:buClr>
                <a:schemeClr val="accent2"/>
              </a:buClr>
            </a:pPr>
            <a:endParaRPr lang="en-US" dirty="0"/>
          </a:p>
          <a:p>
            <a:pPr>
              <a:buClr>
                <a:schemeClr val="accent2"/>
              </a:buClr>
            </a:pPr>
            <a:endParaRPr lang="en-US" dirty="0"/>
          </a:p>
          <a:p>
            <a:pPr>
              <a:buClr>
                <a:schemeClr val="accent2"/>
              </a:buClr>
            </a:pPr>
            <a:r>
              <a:rPr lang="en-US" dirty="0"/>
              <a:t>Plan for Accommodations: I have considered adding a different set up for navigating home, such as the Instagram home button located on the bottom toolbar so you can maneuver home from any page. I will work on an edit as I bring my prototype into my capstone</a:t>
            </a:r>
          </a:p>
        </p:txBody>
      </p:sp>
      <p:sp>
        <p:nvSpPr>
          <p:cNvPr id="4" name="Slide Number Placeholder 3"/>
          <p:cNvSpPr>
            <a:spLocks noGrp="1"/>
          </p:cNvSpPr>
          <p:nvPr>
            <p:ph type="sldNum" sz="quarter" idx="5"/>
          </p:nvPr>
        </p:nvSpPr>
        <p:spPr/>
        <p:txBody>
          <a:bodyPr/>
          <a:lstStyle/>
          <a:p>
            <a:fld id="{79230CFA-805A-4FD3-B3A0-DAAA5993DA17}" type="slidenum">
              <a:rPr lang="en-US" noProof="0" smtClean="0"/>
              <a:t>14</a:t>
            </a:fld>
            <a:endParaRPr lang="en-US" noProof="0" dirty="0"/>
          </a:p>
        </p:txBody>
      </p:sp>
    </p:spTree>
    <p:extLst>
      <p:ext uri="{BB962C8B-B14F-4D97-AF65-F5344CB8AC3E}">
        <p14:creationId xmlns:p14="http://schemas.microsoft.com/office/powerpoint/2010/main" val="918062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reflections on the process </a:t>
            </a:r>
          </a:p>
          <a:p>
            <a:endParaRPr lang="en-US" dirty="0"/>
          </a:p>
          <a:p>
            <a:r>
              <a:rPr lang="en-US" dirty="0"/>
              <a:t>Thoughts on HCD:</a:t>
            </a:r>
          </a:p>
          <a:p>
            <a:r>
              <a:rPr lang="en-US" sz="1200" kern="1200" dirty="0">
                <a:solidFill>
                  <a:schemeClr val="tx1"/>
                </a:solidFill>
                <a:effectLst/>
                <a:latin typeface="+mn-lt"/>
                <a:ea typeface="+mn-ea"/>
                <a:cs typeface="+mn-cs"/>
              </a:rPr>
              <a:t>The process is focused on finding, not only the right problem, but fulfilling human needs</a:t>
            </a:r>
            <a:r>
              <a:rPr lang="en-US" dirty="0">
                <a:effectLst/>
              </a:rPr>
              <a:t> – I noticed what was missing from a </a:t>
            </a:r>
            <a:r>
              <a:rPr lang="en-US" dirty="0" err="1">
                <a:effectLst/>
              </a:rPr>
              <a:t>sitel</a:t>
            </a:r>
            <a:r>
              <a:rPr lang="en-US" dirty="0">
                <a:effectLst/>
              </a:rPr>
              <a:t> </a:t>
            </a:r>
            <a:r>
              <a:rPr lang="en-US" dirty="0" err="1">
                <a:effectLst/>
              </a:rPr>
              <a:t>ike</a:t>
            </a:r>
            <a:r>
              <a:rPr lang="en-US" dirty="0">
                <a:effectLst/>
              </a:rPr>
              <a:t> Google Maps and I thought this could solve a problem (even if it became a plug in instead of an actual app)</a:t>
            </a:r>
          </a:p>
          <a:p>
            <a:endParaRPr lang="en-US" dirty="0">
              <a:effectLst/>
            </a:endParaRPr>
          </a:p>
          <a:p>
            <a:r>
              <a:rPr lang="en-US" dirty="0">
                <a:effectLst/>
              </a:rPr>
              <a:t>Has the user in mind  (the user might have accessibility needs so I tried to design something that met a wide variety of accessibility standards – color, positioning, ease, </a:t>
            </a:r>
            <a:r>
              <a:rPr lang="en-US" dirty="0" err="1">
                <a:effectLst/>
              </a:rPr>
              <a:t>etc</a:t>
            </a:r>
            <a:r>
              <a:rPr lang="en-US" dirty="0">
                <a:effectLst/>
              </a:rPr>
              <a:t>)– necessity for UCD</a:t>
            </a:r>
            <a:endParaRPr lang="en-US" dirty="0"/>
          </a:p>
        </p:txBody>
      </p:sp>
      <p:sp>
        <p:nvSpPr>
          <p:cNvPr id="4" name="Slide Number Placeholder 3"/>
          <p:cNvSpPr>
            <a:spLocks noGrp="1"/>
          </p:cNvSpPr>
          <p:nvPr>
            <p:ph type="sldNum" sz="quarter" idx="5"/>
          </p:nvPr>
        </p:nvSpPr>
        <p:spPr/>
        <p:txBody>
          <a:bodyPr/>
          <a:lstStyle/>
          <a:p>
            <a:fld id="{79230CFA-805A-4FD3-B3A0-DAAA5993DA17}" type="slidenum">
              <a:rPr lang="en-US" noProof="0" smtClean="0"/>
              <a:t>15</a:t>
            </a:fld>
            <a:endParaRPr lang="en-US" noProof="0" dirty="0"/>
          </a:p>
        </p:txBody>
      </p:sp>
    </p:spTree>
    <p:extLst>
      <p:ext uri="{BB962C8B-B14F-4D97-AF65-F5344CB8AC3E}">
        <p14:creationId xmlns:p14="http://schemas.microsoft.com/office/powerpoint/2010/main" val="1419176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230CFA-805A-4FD3-B3A0-DAAA5993DA17}" type="slidenum">
              <a:rPr lang="en-US" noProof="0" smtClean="0"/>
              <a:t>16</a:t>
            </a:fld>
            <a:endParaRPr lang="en-US" noProof="0" dirty="0"/>
          </a:p>
        </p:txBody>
      </p:sp>
    </p:spTree>
    <p:extLst>
      <p:ext uri="{BB962C8B-B14F-4D97-AF65-F5344CB8AC3E}">
        <p14:creationId xmlns:p14="http://schemas.microsoft.com/office/powerpoint/2010/main" val="3275916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Overall, I would like this app to serve those will accessibility challenges, so they are able to plan appointments or trips ahead of time. The others that can use this app for professional purposes is an added benefit to what I am trying to achieve. At this moment, through some quick research, there are only apps that allow you to locate boating docs to help load boats into the water. I noticed there is a gap in the market that I believe I can fill with this app prototype. There is a real need for this sort of service in all communities. </a:t>
            </a:r>
          </a:p>
          <a:p>
            <a:endParaRPr lang="en-US" dirty="0"/>
          </a:p>
        </p:txBody>
      </p:sp>
      <p:sp>
        <p:nvSpPr>
          <p:cNvPr id="4" name="Slide Number Placeholder 3"/>
          <p:cNvSpPr>
            <a:spLocks noGrp="1"/>
          </p:cNvSpPr>
          <p:nvPr>
            <p:ph type="sldNum" sz="quarter" idx="5"/>
          </p:nvPr>
        </p:nvSpPr>
        <p:spPr/>
        <p:txBody>
          <a:bodyPr/>
          <a:lstStyle/>
          <a:p>
            <a:fld id="{79230CFA-805A-4FD3-B3A0-DAAA5993DA17}" type="slidenum">
              <a:rPr lang="en-US" noProof="0" smtClean="0"/>
              <a:t>3</a:t>
            </a:fld>
            <a:endParaRPr lang="en-US" noProof="0" dirty="0"/>
          </a:p>
        </p:txBody>
      </p:sp>
    </p:spTree>
    <p:extLst>
      <p:ext uri="{BB962C8B-B14F-4D97-AF65-F5344CB8AC3E}">
        <p14:creationId xmlns:p14="http://schemas.microsoft.com/office/powerpoint/2010/main" val="156615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Rationale of Methods:</a:t>
            </a:r>
          </a:p>
          <a:p>
            <a:r>
              <a:rPr lang="en-US" sz="1200" kern="1200" dirty="0">
                <a:solidFill>
                  <a:schemeClr val="tx1"/>
                </a:solidFill>
                <a:effectLst/>
                <a:latin typeface="+mn-lt"/>
                <a:ea typeface="+mn-ea"/>
                <a:cs typeface="+mn-cs"/>
              </a:rPr>
              <a:t>I would like to use both tree testing and card sorting methods that I had used in my previous UX research studies. I liked the results I saw from card sorting when users can give feedback on how things should be categorized and that leads to new discoveries of what the app can look like. I would use open card sorting because early on, I may not know yet which categories I will be using in the app prototype. Also, I would like to use tree testing to discover what the flow of the app should look like for users. I would like to see if a collapsible menu would be best for keeping the prototype organized. </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User Profiles:</a:t>
            </a:r>
          </a:p>
          <a:p>
            <a:r>
              <a:rPr lang="en-US" sz="1200" kern="1200" dirty="0">
                <a:solidFill>
                  <a:schemeClr val="tx1"/>
                </a:solidFill>
                <a:effectLst/>
                <a:latin typeface="+mn-lt"/>
                <a:ea typeface="+mn-ea"/>
                <a:cs typeface="+mn-cs"/>
              </a:rPr>
              <a:t>I would like to keep the same 5 users that I have tested before with card sorting and tree mapping. The profiles of the participants are working professionals and students. The participants range in age from 21 to 32. I feel like I would like to see how different needs are assessed based on different users. The participants include males and females as well. </a:t>
            </a:r>
          </a:p>
          <a:p>
            <a:endParaRPr lang="en-US" dirty="0"/>
          </a:p>
        </p:txBody>
      </p:sp>
      <p:sp>
        <p:nvSpPr>
          <p:cNvPr id="4" name="Slide Number Placeholder 3"/>
          <p:cNvSpPr>
            <a:spLocks noGrp="1"/>
          </p:cNvSpPr>
          <p:nvPr>
            <p:ph type="sldNum" sz="quarter" idx="5"/>
          </p:nvPr>
        </p:nvSpPr>
        <p:spPr/>
        <p:txBody>
          <a:bodyPr/>
          <a:lstStyle/>
          <a:p>
            <a:fld id="{79230CFA-805A-4FD3-B3A0-DAAA5993DA17}" type="slidenum">
              <a:rPr lang="en-US" noProof="0" smtClean="0"/>
              <a:t>4</a:t>
            </a:fld>
            <a:endParaRPr lang="en-US" noProof="0" dirty="0"/>
          </a:p>
        </p:txBody>
      </p:sp>
    </p:spTree>
    <p:extLst>
      <p:ext uri="{BB962C8B-B14F-4D97-AF65-F5344CB8AC3E}">
        <p14:creationId xmlns:p14="http://schemas.microsoft.com/office/powerpoint/2010/main" val="560344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Question 2</a:t>
            </a:r>
          </a:p>
          <a:p>
            <a:r>
              <a:rPr lang="en-US" sz="1200" b="0" i="0" u="none" strike="noStrike" kern="1200" dirty="0">
                <a:solidFill>
                  <a:schemeClr val="tx1"/>
                </a:solidFill>
                <a:effectLst/>
                <a:latin typeface="+mn-lt"/>
                <a:ea typeface="+mn-ea"/>
                <a:cs typeface="+mn-cs"/>
              </a:rPr>
              <a:t>Multi-line text</a:t>
            </a:r>
          </a:p>
          <a:p>
            <a:r>
              <a:rPr lang="en-US" sz="1200" b="0" i="0" u="none" strike="noStrike" kern="1200" dirty="0">
                <a:solidFill>
                  <a:schemeClr val="tx1"/>
                </a:solidFill>
                <a:effectLst/>
                <a:latin typeface="+mn-lt"/>
                <a:ea typeface="+mn-ea"/>
                <a:cs typeface="+mn-cs"/>
              </a:rPr>
              <a:t>5 of 5 participants answered</a:t>
            </a:r>
          </a:p>
          <a:p>
            <a:r>
              <a:rPr lang="en-US" sz="1200" b="0" i="0" u="none" strike="noStrike" kern="1200" dirty="0">
                <a:solidFill>
                  <a:schemeClr val="tx1"/>
                </a:solidFill>
                <a:effectLst/>
                <a:latin typeface="+mn-lt"/>
                <a:ea typeface="+mn-ea"/>
                <a:cs typeface="+mn-cs"/>
              </a:rPr>
              <a:t>Would you organize the information differently? If so, what would you do?</a:t>
            </a:r>
          </a:p>
          <a:p>
            <a:endParaRPr lang="en-US" dirty="0"/>
          </a:p>
          <a:p>
            <a:r>
              <a:rPr lang="en-US" sz="1200" b="0" i="0" u="none" strike="noStrike" kern="1200" dirty="0">
                <a:solidFill>
                  <a:schemeClr val="tx1"/>
                </a:solidFill>
                <a:effectLst/>
                <a:latin typeface="+mn-lt"/>
                <a:ea typeface="+mn-ea"/>
                <a:cs typeface="+mn-cs"/>
              </a:rPr>
              <a:t>Out of all the tasks completed by participants, 67% ended up at a "correct" answer.</a:t>
            </a:r>
          </a:p>
          <a:p>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WHAT WOULD YOU ADD TO THE APP?</a:t>
            </a:r>
          </a:p>
          <a:p>
            <a:r>
              <a:rPr lang="en-US" sz="1200" kern="1200" dirty="0">
                <a:solidFill>
                  <a:schemeClr val="tx1"/>
                </a:solidFill>
                <a:effectLst/>
                <a:latin typeface="+mn-lt"/>
                <a:ea typeface="+mn-ea"/>
                <a:cs typeface="+mn-cs"/>
              </a:rPr>
              <a:t>Participant 3 :</a:t>
            </a:r>
            <a:r>
              <a:rPr lang="en-US" dirty="0">
                <a:effectLst/>
              </a:rPr>
              <a:t>Accessibility tab with another tab that says entry ramp finder</a:t>
            </a:r>
          </a:p>
          <a:p>
            <a:r>
              <a:rPr lang="en-US" sz="1200" kern="1200" dirty="0">
                <a:solidFill>
                  <a:schemeClr val="tx1"/>
                </a:solidFill>
                <a:effectLst/>
                <a:latin typeface="+mn-lt"/>
                <a:ea typeface="+mn-ea"/>
                <a:cs typeface="+mn-cs"/>
              </a:rPr>
              <a:t>Participant 4: </a:t>
            </a:r>
            <a:r>
              <a:rPr lang="en-US" dirty="0">
                <a:effectLst/>
              </a:rPr>
              <a:t>Parking and drop off information (do I have to navigate more than just the building itself)</a:t>
            </a:r>
          </a:p>
          <a:p>
            <a:r>
              <a:rPr lang="en-US" sz="1200" kern="1200" dirty="0">
                <a:solidFill>
                  <a:schemeClr val="tx1"/>
                </a:solidFill>
                <a:effectLst/>
                <a:latin typeface="+mn-lt"/>
                <a:ea typeface="+mn-ea"/>
                <a:cs typeface="+mn-cs"/>
              </a:rPr>
              <a:t>Participant 5:</a:t>
            </a:r>
            <a:r>
              <a:rPr lang="en-US" dirty="0">
                <a:effectLst/>
              </a:rPr>
              <a:t>Door map with information about the type of door at each entrance (whether or not there is an automatic door)</a:t>
            </a:r>
            <a:endParaRPr lang="en-US" b="1" dirty="0"/>
          </a:p>
        </p:txBody>
      </p:sp>
      <p:sp>
        <p:nvSpPr>
          <p:cNvPr id="4" name="Slide Number Placeholder 3"/>
          <p:cNvSpPr>
            <a:spLocks noGrp="1"/>
          </p:cNvSpPr>
          <p:nvPr>
            <p:ph type="sldNum" sz="quarter" idx="5"/>
          </p:nvPr>
        </p:nvSpPr>
        <p:spPr/>
        <p:txBody>
          <a:bodyPr/>
          <a:lstStyle/>
          <a:p>
            <a:fld id="{79230CFA-805A-4FD3-B3A0-DAAA5993DA17}" type="slidenum">
              <a:rPr lang="en-US" noProof="0" smtClean="0"/>
              <a:t>5</a:t>
            </a:fld>
            <a:endParaRPr lang="en-US" noProof="0" dirty="0"/>
          </a:p>
        </p:txBody>
      </p:sp>
    </p:spTree>
    <p:extLst>
      <p:ext uri="{BB962C8B-B14F-4D97-AF65-F5344CB8AC3E}">
        <p14:creationId xmlns:p14="http://schemas.microsoft.com/office/powerpoint/2010/main" val="3351742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Card Sorting:</a:t>
            </a:r>
            <a:endParaRPr lang="en-US" sz="1200" kern="1200" dirty="0">
              <a:solidFill>
                <a:schemeClr val="tx1"/>
              </a:solidFill>
              <a:effectLst/>
              <a:latin typeface="+mn-lt"/>
              <a:ea typeface="+mn-ea"/>
              <a:cs typeface="+mn-cs"/>
            </a:endParaRPr>
          </a:p>
          <a:p>
            <a:endParaRPr lang="en-US" dirty="0"/>
          </a:p>
          <a:p>
            <a:r>
              <a:rPr lang="en-US" sz="1200" b="0" i="0" u="none" strike="noStrike" kern="1200" dirty="0">
                <a:solidFill>
                  <a:schemeClr val="tx1"/>
                </a:solidFill>
                <a:effectLst/>
                <a:latin typeface="+mn-lt"/>
                <a:ea typeface="+mn-ea"/>
                <a:cs typeface="+mn-cs"/>
              </a:rPr>
              <a:t>What category would you add, if any?</a:t>
            </a:r>
          </a:p>
          <a:p>
            <a:endParaRPr lang="en-US" dirty="0"/>
          </a:p>
          <a:p>
            <a:pPr marL="228600" indent="-228600">
              <a:buAutoNum type="arabicPeriod"/>
            </a:pPr>
            <a:r>
              <a:rPr lang="en-US" dirty="0"/>
              <a:t>No</a:t>
            </a:r>
          </a:p>
          <a:p>
            <a:pPr marL="228600" indent="-228600">
              <a:buAutoNum type="arabicPeriod"/>
            </a:pPr>
            <a:r>
              <a:rPr lang="en-US" dirty="0"/>
              <a:t>Revise “toolbar” to the word “general”</a:t>
            </a:r>
          </a:p>
          <a:p>
            <a:pPr marL="228600" indent="-228600">
              <a:buAutoNum type="arabicPeriod"/>
            </a:pPr>
            <a:r>
              <a:rPr lang="en-US" dirty="0"/>
              <a:t>Pharmacy</a:t>
            </a:r>
          </a:p>
          <a:p>
            <a:pPr marL="228600" indent="-228600">
              <a:buAutoNum type="arabicPeriod"/>
            </a:pPr>
            <a:r>
              <a:rPr lang="en-US" dirty="0"/>
              <a:t>n/a</a:t>
            </a:r>
          </a:p>
          <a:p>
            <a:pPr marL="228600" indent="-228600">
              <a:buAutoNum type="arabicPeriod"/>
            </a:pPr>
            <a:r>
              <a:rPr lang="en-US" dirty="0"/>
              <a:t>FAQ tab</a:t>
            </a:r>
          </a:p>
        </p:txBody>
      </p:sp>
      <p:sp>
        <p:nvSpPr>
          <p:cNvPr id="4" name="Slide Number Placeholder 3"/>
          <p:cNvSpPr>
            <a:spLocks noGrp="1"/>
          </p:cNvSpPr>
          <p:nvPr>
            <p:ph type="sldNum" sz="quarter" idx="5"/>
          </p:nvPr>
        </p:nvSpPr>
        <p:spPr/>
        <p:txBody>
          <a:bodyPr/>
          <a:lstStyle/>
          <a:p>
            <a:fld id="{79230CFA-805A-4FD3-B3A0-DAAA5993DA17}" type="slidenum">
              <a:rPr lang="en-US" noProof="0" smtClean="0"/>
              <a:t>6</a:t>
            </a:fld>
            <a:endParaRPr lang="en-US" noProof="0" dirty="0"/>
          </a:p>
        </p:txBody>
      </p:sp>
    </p:spTree>
    <p:extLst>
      <p:ext uri="{BB962C8B-B14F-4D97-AF65-F5344CB8AC3E}">
        <p14:creationId xmlns:p14="http://schemas.microsoft.com/office/powerpoint/2010/main" val="2902891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usability studies - remote moderated testing through wireframe sharing to gather feedback from participants. Shared a link of my wireframe design through </a:t>
            </a:r>
            <a:r>
              <a:rPr lang="en-US" sz="1200" kern="1200" dirty="0" err="1">
                <a:solidFill>
                  <a:schemeClr val="tx1"/>
                </a:solidFill>
                <a:effectLst/>
                <a:latin typeface="+mn-lt"/>
                <a:ea typeface="+mn-ea"/>
                <a:cs typeface="+mn-cs"/>
              </a:rPr>
              <a:t>AdobeXD</a:t>
            </a:r>
            <a:r>
              <a:rPr lang="en-US" sz="1200" kern="1200" dirty="0">
                <a:solidFill>
                  <a:schemeClr val="tx1"/>
                </a:solidFill>
                <a:effectLst/>
                <a:latin typeface="+mn-lt"/>
                <a:ea typeface="+mn-ea"/>
                <a:cs typeface="+mn-cs"/>
              </a:rPr>
              <a:t> and asked for comments.</a:t>
            </a:r>
          </a:p>
          <a:p>
            <a:endParaRPr lang="en-US" dirty="0"/>
          </a:p>
          <a:p>
            <a:r>
              <a:rPr lang="en-US" sz="1200" kern="1200" dirty="0">
                <a:solidFill>
                  <a:schemeClr val="tx1"/>
                </a:solidFill>
                <a:effectLst/>
                <a:latin typeface="+mn-lt"/>
                <a:ea typeface="+mn-ea"/>
                <a:cs typeface="+mn-cs"/>
              </a:rPr>
              <a:t>Same group of 5 participants (same from the discovery stage) From the discovery phase to the idea testing stage,. The group of people involved will be a mix of professors and students. </a:t>
            </a:r>
          </a:p>
          <a:p>
            <a:endParaRPr lang="en-US" dirty="0"/>
          </a:p>
          <a:p>
            <a:r>
              <a:rPr lang="en-US" dirty="0"/>
              <a:t>Later, I will add additional users from </a:t>
            </a:r>
            <a:r>
              <a:rPr lang="en-US" dirty="0" err="1"/>
              <a:t>usertesting.com</a:t>
            </a:r>
            <a:r>
              <a:rPr lang="en-US" dirty="0"/>
              <a:t> to add fresh feedback</a:t>
            </a:r>
          </a:p>
        </p:txBody>
      </p:sp>
      <p:sp>
        <p:nvSpPr>
          <p:cNvPr id="4" name="Slide Number Placeholder 3"/>
          <p:cNvSpPr>
            <a:spLocks noGrp="1"/>
          </p:cNvSpPr>
          <p:nvPr>
            <p:ph type="sldNum" sz="quarter" idx="5"/>
          </p:nvPr>
        </p:nvSpPr>
        <p:spPr/>
        <p:txBody>
          <a:bodyPr/>
          <a:lstStyle/>
          <a:p>
            <a:fld id="{79230CFA-805A-4FD3-B3A0-DAAA5993DA17}" type="slidenum">
              <a:rPr lang="en-US" noProof="0" smtClean="0"/>
              <a:t>7</a:t>
            </a:fld>
            <a:endParaRPr lang="en-US" noProof="0" dirty="0"/>
          </a:p>
        </p:txBody>
      </p:sp>
    </p:spTree>
    <p:extLst>
      <p:ext uri="{BB962C8B-B14F-4D97-AF65-F5344CB8AC3E}">
        <p14:creationId xmlns:p14="http://schemas.microsoft.com/office/powerpoint/2010/main" val="940325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230CFA-805A-4FD3-B3A0-DAAA5993DA17}" type="slidenum">
              <a:rPr lang="en-US" noProof="0" smtClean="0"/>
              <a:t>8</a:t>
            </a:fld>
            <a:endParaRPr lang="en-US" noProof="0" dirty="0"/>
          </a:p>
        </p:txBody>
      </p:sp>
    </p:spTree>
    <p:extLst>
      <p:ext uri="{BB962C8B-B14F-4D97-AF65-F5344CB8AC3E}">
        <p14:creationId xmlns:p14="http://schemas.microsoft.com/office/powerpoint/2010/main" val="2188002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230CFA-805A-4FD3-B3A0-DAAA5993DA17}" type="slidenum">
              <a:rPr lang="en-US" noProof="0" smtClean="0"/>
              <a:t>9</a:t>
            </a:fld>
            <a:endParaRPr lang="en-US" noProof="0" dirty="0"/>
          </a:p>
        </p:txBody>
      </p:sp>
    </p:spTree>
    <p:extLst>
      <p:ext uri="{BB962C8B-B14F-4D97-AF65-F5344CB8AC3E}">
        <p14:creationId xmlns:p14="http://schemas.microsoft.com/office/powerpoint/2010/main" val="1477954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230CFA-805A-4FD3-B3A0-DAAA5993DA17}" type="slidenum">
              <a:rPr lang="en-US" noProof="0" smtClean="0"/>
              <a:t>10</a:t>
            </a:fld>
            <a:endParaRPr lang="en-US" noProof="0" dirty="0"/>
          </a:p>
        </p:txBody>
      </p:sp>
    </p:spTree>
    <p:extLst>
      <p:ext uri="{BB962C8B-B14F-4D97-AF65-F5344CB8AC3E}">
        <p14:creationId xmlns:p14="http://schemas.microsoft.com/office/powerpoint/2010/main" val="3286809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noProof="0"/>
              <a:t>Click icon to add picture</a:t>
            </a:r>
            <a:endParaRPr lang="en-US" noProof="0"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US" noProof="0"/>
              <a:t>Click To Edit Master Title Style</a:t>
            </a:r>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SUBTITLE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0450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537" userDrawn="1">
          <p15:clr>
            <a:srgbClr val="FBAE40"/>
          </p15:clr>
        </p15:guide>
        <p15:guide id="3" pos="138" userDrawn="1">
          <p15:clr>
            <a:srgbClr val="FBAE40"/>
          </p15:clr>
        </p15:guide>
        <p15:guide id="4" orient="horz" pos="4178" userDrawn="1">
          <p15:clr>
            <a:srgbClr val="FBAE40"/>
          </p15:clr>
        </p15:guide>
        <p15:guide id="5" orient="horz" pos="142" userDrawn="1">
          <p15:clr>
            <a:srgbClr val="FBAE40"/>
          </p15:clr>
        </p15:guide>
        <p15:guide id="6" pos="2457" userDrawn="1">
          <p15:clr>
            <a:srgbClr val="FBAE40"/>
          </p15:clr>
        </p15:guide>
        <p15:guide id="7"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US" noProof="0"/>
              <a:t>Click To Edit Master Title Style</a:t>
            </a:r>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4561729"/>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US" noProof="0"/>
              <a:t>Click To Edit Master Title Style</a:t>
            </a:r>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786568"/>
      </p:ext>
    </p:extLst>
  </p:cSld>
  <p:clrMapOvr>
    <a:masterClrMapping/>
  </p:clrMapOvr>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6"/>
                </a:solidFill>
                <a:latin typeface="Arial Black" panose="020B0A04020102020204" pitchFamily="34" charset="0"/>
              </a:rPr>
              <a:t>FR</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noProof="0"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29" name="Content Placeholder 2">
            <a:extLst>
              <a:ext uri="{FF2B5EF4-FFF2-40B4-BE49-F238E27FC236}">
                <a16:creationId xmlns:a16="http://schemas.microsoft.com/office/drawing/2014/main" id="{1FAE0C34-9220-45F0-9FC2-9FE7C994E7BD}"/>
              </a:ext>
            </a:extLst>
          </p:cNvPr>
          <p:cNvSpPr>
            <a:spLocks noGrp="1"/>
          </p:cNvSpPr>
          <p:nvPr>
            <p:ph idx="1"/>
          </p:nvPr>
        </p:nvSpPr>
        <p:spPr>
          <a:xfrm>
            <a:off x="518678" y="1671924"/>
            <a:ext cx="10835122" cy="4505039"/>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43430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6"/>
                </a:solidFill>
                <a:latin typeface="Arial Black" panose="020B0A04020102020204" pitchFamily="34" charset="0"/>
              </a:rPr>
              <a:t>FR</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noProof="0"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14" name="Content Placeholder 2">
            <a:extLst>
              <a:ext uri="{FF2B5EF4-FFF2-40B4-BE49-F238E27FC236}">
                <a16:creationId xmlns:a16="http://schemas.microsoft.com/office/drawing/2014/main" id="{217F9213-0142-420B-A84D-C5627A0C81E4}"/>
              </a:ext>
            </a:extLst>
          </p:cNvPr>
          <p:cNvSpPr>
            <a:spLocks noGrp="1"/>
          </p:cNvSpPr>
          <p:nvPr>
            <p:ph sz="half" idx="1"/>
          </p:nvPr>
        </p:nvSpPr>
        <p:spPr>
          <a:xfrm>
            <a:off x="529687" y="1651044"/>
            <a:ext cx="5181600" cy="4525919"/>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8014328B-D576-4B5C-A4AE-CF98318929FE}"/>
              </a:ext>
            </a:extLst>
          </p:cNvPr>
          <p:cNvSpPr>
            <a:spLocks noGrp="1"/>
          </p:cNvSpPr>
          <p:nvPr>
            <p:ph sz="half" idx="2"/>
          </p:nvPr>
        </p:nvSpPr>
        <p:spPr>
          <a:xfrm>
            <a:off x="6172200" y="1651044"/>
            <a:ext cx="5181600" cy="4525919"/>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848131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6"/>
                </a:solidFill>
                <a:latin typeface="Arial Black" panose="020B0A04020102020204" pitchFamily="34" charset="0"/>
              </a:rPr>
              <a:t>FR</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noProof="0"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18" name="Text Placeholder 2">
            <a:extLst>
              <a:ext uri="{FF2B5EF4-FFF2-40B4-BE49-F238E27FC236}">
                <a16:creationId xmlns:a16="http://schemas.microsoft.com/office/drawing/2014/main" id="{82BFF385-445D-4DBB-9773-F99669415884}"/>
              </a:ext>
            </a:extLst>
          </p:cNvPr>
          <p:cNvSpPr>
            <a:spLocks noGrp="1"/>
          </p:cNvSpPr>
          <p:nvPr>
            <p:ph type="body" idx="1"/>
          </p:nvPr>
        </p:nvSpPr>
        <p:spPr>
          <a:xfrm>
            <a:off x="518678" y="1681163"/>
            <a:ext cx="5382501" cy="823912"/>
          </a:xfrm>
          <a:prstGeom prst="rect">
            <a:avLst/>
          </a:prstGeom>
        </p:spPr>
        <p:txBody>
          <a:bodyPr anchor="b"/>
          <a:lstStyle>
            <a:lvl1pPr marL="0" indent="0">
              <a:buNone/>
              <a:defRPr lang="en-US" b="1" dirty="0">
                <a:solidFill>
                  <a:schemeClr val="accent6"/>
                </a:solidFill>
              </a:defRPr>
            </a:lvl1pPr>
          </a:lstStyle>
          <a:p>
            <a:pPr marL="228600" lvl="0" indent="-228600"/>
            <a:r>
              <a:rPr lang="en-US" noProof="0"/>
              <a:t>Click to edit Master text styles</a:t>
            </a:r>
          </a:p>
        </p:txBody>
      </p:sp>
      <p:sp>
        <p:nvSpPr>
          <p:cNvPr id="20" name="Text Placeholder 4">
            <a:extLst>
              <a:ext uri="{FF2B5EF4-FFF2-40B4-BE49-F238E27FC236}">
                <a16:creationId xmlns:a16="http://schemas.microsoft.com/office/drawing/2014/main" id="{311B1CFE-1B35-4B5C-B40A-DC5ADF211B5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1" name="Content Placeholder 5">
            <a:extLst>
              <a:ext uri="{FF2B5EF4-FFF2-40B4-BE49-F238E27FC236}">
                <a16:creationId xmlns:a16="http://schemas.microsoft.com/office/drawing/2014/main" id="{1CE840E8-D596-479D-AE97-E88F42DC1B13}"/>
              </a:ext>
            </a:extLst>
          </p:cNvPr>
          <p:cNvSpPr>
            <a:spLocks noGrp="1"/>
          </p:cNvSpPr>
          <p:nvPr>
            <p:ph sz="quarter" idx="4"/>
          </p:nvPr>
        </p:nvSpPr>
        <p:spPr>
          <a:xfrm>
            <a:off x="6172200" y="2505075"/>
            <a:ext cx="5183188" cy="3684588"/>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Content Placeholder 3">
            <a:extLst>
              <a:ext uri="{FF2B5EF4-FFF2-40B4-BE49-F238E27FC236}">
                <a16:creationId xmlns:a16="http://schemas.microsoft.com/office/drawing/2014/main" id="{B9A68D25-B19E-4E84-B65D-596EE8382DAD}"/>
              </a:ext>
            </a:extLst>
          </p:cNvPr>
          <p:cNvSpPr>
            <a:spLocks noGrp="1"/>
          </p:cNvSpPr>
          <p:nvPr>
            <p:ph sz="half" idx="2"/>
          </p:nvPr>
        </p:nvSpPr>
        <p:spPr>
          <a:xfrm>
            <a:off x="518678" y="2505075"/>
            <a:ext cx="5391749" cy="3684588"/>
          </a:xfrm>
          <a:prstGeom prst="rect">
            <a:avLst/>
          </a:prstGeo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52267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US" noProof="0"/>
              <a:t>Click To Edit Master 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61316" y="2290713"/>
            <a:ext cx="5803672" cy="4341862"/>
          </a:xfrm>
          <a:prstGeom prst="rect">
            <a:avLst/>
          </a:prstGeom>
        </p:spPr>
        <p:txBody>
          <a:bodyPr/>
          <a:lstStyle>
            <a:lvl1pPr>
              <a:buClr>
                <a:schemeClr val="accent2"/>
              </a:buClr>
              <a:defRPr sz="2400"/>
            </a:lvl1pPr>
            <a:lvl2pPr>
              <a:buClr>
                <a:schemeClr val="accent2"/>
              </a:buClr>
              <a:defRPr sz="2000"/>
            </a:lvl2pPr>
            <a:lvl3pPr>
              <a:buClr>
                <a:schemeClr val="accent2"/>
              </a:buClr>
              <a:defRPr sz="1800"/>
            </a:lvl3pPr>
            <a:lvl4pPr>
              <a:buClr>
                <a:schemeClr val="accent2"/>
              </a:buClr>
              <a:defRPr sz="1600"/>
            </a:lvl4pPr>
            <a:lvl5pPr>
              <a:buClr>
                <a:schemeClr val="accent2"/>
              </a:buClr>
              <a:defRPr sz="16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5265375"/>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719170" y="4374036"/>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defRPr>
            </a:lvl1pPr>
          </a:lstStyle>
          <a:p>
            <a:r>
              <a:rPr lang="en-US" noProof="0"/>
              <a:t>Click To Edit Master Title Style</a:t>
            </a:r>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719170" y="5701069"/>
            <a:ext cx="5311516" cy="931505"/>
          </a:xfrm>
          <a:prstGeom prst="rect">
            <a:avLst/>
          </a:prstGeom>
        </p:spPr>
        <p:txBody>
          <a:bodyPr/>
          <a:lstStyle>
            <a:lvl1pPr marL="0" indent="0" algn="r">
              <a:buFont typeface="Arial" panose="020B0604020202020204" pitchFamily="34" charset="0"/>
              <a:buNone/>
              <a:defRPr sz="16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2" name="Picture Placeholder 2">
            <a:extLst>
              <a:ext uri="{FF2B5EF4-FFF2-40B4-BE49-F238E27FC236}">
                <a16:creationId xmlns:a16="http://schemas.microsoft.com/office/drawing/2014/main" id="{22728E0A-430E-4C6A-BF56-06FA8510F29F}"/>
              </a:ext>
            </a:extLst>
          </p:cNvPr>
          <p:cNvSpPr>
            <a:spLocks noGrp="1"/>
          </p:cNvSpPr>
          <p:nvPr>
            <p:ph type="pic" idx="1"/>
          </p:nvPr>
        </p:nvSpPr>
        <p:spPr>
          <a:xfrm>
            <a:off x="6249970" y="2271860"/>
            <a:ext cx="5715017" cy="436071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614302603"/>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C52C5C1-EC33-44C1-9D54-A1058BBF1812}"/>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1"/>
                </a:solidFill>
                <a:latin typeface="Arial Black" panose="020B0A04020102020204" pitchFamily="34" charset="0"/>
              </a:rPr>
              <a:t>FR</a:t>
            </a:r>
          </a:p>
        </p:txBody>
      </p:sp>
      <p:grpSp>
        <p:nvGrpSpPr>
          <p:cNvPr id="26" name="Group 25">
            <a:extLst>
              <a:ext uri="{FF2B5EF4-FFF2-40B4-BE49-F238E27FC236}">
                <a16:creationId xmlns:a16="http://schemas.microsoft.com/office/drawing/2014/main" id="{8A0030CD-8C9E-4AA5-8C5D-F9B2EDB7E17A}"/>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872EE65E-EE50-4A3E-861E-1D6C241CB8EA}"/>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E76AD1EF-E06C-4D3C-9693-26844D01C83C}"/>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Parallelogram 28">
              <a:extLst>
                <a:ext uri="{FF2B5EF4-FFF2-40B4-BE49-F238E27FC236}">
                  <a16:creationId xmlns:a16="http://schemas.microsoft.com/office/drawing/2014/main" id="{57D44C42-44C0-420A-A125-9B1A979D4F56}"/>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Parallelogram 29">
            <a:extLst>
              <a:ext uri="{FF2B5EF4-FFF2-40B4-BE49-F238E27FC236}">
                <a16:creationId xmlns:a16="http://schemas.microsoft.com/office/drawing/2014/main" id="{406089BB-36DC-4E23-B215-527A8A18FCFB}"/>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578C43A6-50C6-704E-BADC-6D83BADE7316}"/>
              </a:ext>
            </a:extLst>
          </p:cNvPr>
          <p:cNvSpPr>
            <a:spLocks noGrp="1"/>
          </p:cNvSpPr>
          <p:nvPr>
            <p:ph type="ftr" sz="quarter" idx="10"/>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ED91439B-965F-3548-AF77-89501B24F600}"/>
              </a:ext>
            </a:extLst>
          </p:cNvPr>
          <p:cNvSpPr>
            <a:spLocks noGrp="1"/>
          </p:cNvSpPr>
          <p:nvPr>
            <p:ph type="sldNum" sz="quarter" idx="11"/>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3419906843"/>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E8A2C98-F26E-415A-B931-1B89CA46C1CF}"/>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1"/>
                </a:solidFill>
                <a:latin typeface="Arial Black" panose="020B0A04020102020204" pitchFamily="34" charset="0"/>
              </a:rPr>
              <a:t>FR</a:t>
            </a: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0"/>
            <a:ext cx="4831840" cy="3541007"/>
            <a:chOff x="-192127" y="-2"/>
            <a:chExt cx="4831840" cy="3367272"/>
          </a:xfrm>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3" name="Title 1" title="Title ">
            <a:extLst>
              <a:ext uri="{FF2B5EF4-FFF2-40B4-BE49-F238E27FC236}">
                <a16:creationId xmlns:a16="http://schemas.microsoft.com/office/drawing/2014/main" id="{59067A2C-FE71-4381-BE51-08DAC5E4354A}"/>
              </a:ext>
            </a:extLst>
          </p:cNvPr>
          <p:cNvSpPr>
            <a:spLocks noGrp="1"/>
          </p:cNvSpPr>
          <p:nvPr>
            <p:ph type="title" hasCustomPrompt="1"/>
          </p:nvPr>
        </p:nvSpPr>
        <p:spPr>
          <a:xfrm>
            <a:off x="518678" y="209028"/>
            <a:ext cx="8333222" cy="1215566"/>
          </a:xfrm>
          <a:prstGeom prst="rect">
            <a:avLst/>
          </a:prstGeom>
        </p:spPr>
        <p:txBody>
          <a:bodyPr anchor="b">
            <a:normAutofit/>
          </a:bodyPr>
          <a:lstStyle>
            <a:lvl1pPr>
              <a:defRPr sz="4400" b="1">
                <a:solidFill>
                  <a:schemeClr val="accent1"/>
                </a:solidFill>
              </a:defRPr>
            </a:lvl1pPr>
          </a:lstStyle>
          <a:p>
            <a:r>
              <a:rPr lang="en-US" noProof="0"/>
              <a:t>Click to Edit Master Title Style </a:t>
            </a:r>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658419099"/>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CE2EB-00DF-4EBA-BF1F-D37805D45585}"/>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58918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58790">
            <a:off x="-637324" y="3588176"/>
            <a:ext cx="3860162" cy="1746952"/>
          </a:xfrm>
          <a:prstGeom prst="parallelogram">
            <a:avLst>
              <a:gd name="adj" fmla="val 532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chemeClr val="accent1"/>
                </a:solidFill>
                <a:latin typeface="+mj-lt"/>
                <a:cs typeface="Calibri Light" panose="020F0302020204030204" pitchFamily="34" charset="0"/>
              </a:defRPr>
            </a:lvl1pPr>
          </a:lstStyle>
          <a:p>
            <a:r>
              <a:rPr lang="en-US" noProof="0"/>
              <a:t>Click To Edit Master Title Style</a:t>
            </a:r>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accent6"/>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noProof="0"/>
              <a:t>Click icon to add picture</a:t>
            </a:r>
            <a:endParaRPr lang="en-US" noProof="0" dirty="0"/>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23998309"/>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3" pos="143" userDrawn="1">
          <p15:clr>
            <a:srgbClr val="FBAE40"/>
          </p15:clr>
        </p15:guide>
        <p15:guide id="4" orient="horz" pos="4170" userDrawn="1">
          <p15:clr>
            <a:srgbClr val="FBAE40"/>
          </p15:clr>
        </p15:guide>
        <p15:guide id="5" pos="7537" userDrawn="1">
          <p15:clr>
            <a:srgbClr val="FBAE40"/>
          </p15:clr>
        </p15:guide>
        <p15:guide id="6" orient="horz" pos="1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96915"/>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00" y="5047077"/>
            <a:ext cx="1524574" cy="1803400"/>
          </a:xfrm>
          <a:prstGeom prst="line">
            <a:avLst/>
          </a:prstGeom>
          <a:ln>
            <a:solidFill>
              <a:srgbClr val="EAB200"/>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563477"/>
            <a:ext cx="7342631"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378" y="1308484"/>
            <a:ext cx="7342622" cy="1215566"/>
          </a:xfrm>
          <a:prstGeom prst="rect">
            <a:avLst/>
          </a:prstGeom>
        </p:spPr>
        <p:txBody>
          <a:bodyPr anchor="b">
            <a:normAutofit/>
          </a:bodyPr>
          <a:lstStyle>
            <a:lvl1pPr>
              <a:defRPr sz="4400" b="1">
                <a:solidFill>
                  <a:schemeClr val="accent1"/>
                </a:solidFill>
              </a:defRPr>
            </a:lvl1pPr>
          </a:lstStyle>
          <a:p>
            <a:r>
              <a:rPr lang="en-US" noProof="0"/>
              <a:t>Click to Edit </a:t>
            </a:r>
            <a:br>
              <a:rPr lang="en-US" noProof="0"/>
            </a:br>
            <a:r>
              <a:rPr lang="en-US" noProof="0"/>
              <a:t>Master Title Style </a:t>
            </a:r>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tx1"/>
                </a:solidFill>
              </a:defRPr>
            </a:lvl1pPr>
          </a:lstStyle>
          <a:p>
            <a:r>
              <a:rPr lang="en-US" noProof="0"/>
              <a:t>Click icon to add picture</a:t>
            </a:r>
            <a:endParaRPr lang="en-US" noProof="0"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3442230584"/>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170177" y="1435100"/>
            <a:ext cx="6021821" cy="5422900"/>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chemeClr val="bg1">
              <a:lumMod val="85000"/>
            </a:schemeClr>
          </a:solidFill>
        </p:spPr>
        <p:txBody>
          <a:bodyPr wrap="square" rIns="365760" anchor="ctr">
            <a:noAutofit/>
          </a:bodyPr>
          <a:lstStyle>
            <a:lvl1pPr marL="0" indent="0" algn="r">
              <a:buNone/>
              <a:defRPr>
                <a:solidFill>
                  <a:schemeClr val="tx1"/>
                </a:solidFill>
              </a:defRPr>
            </a:lvl1pPr>
          </a:lstStyle>
          <a:p>
            <a:r>
              <a:rPr lang="en-US" noProof="0"/>
              <a:t>Click icon to add picture</a:t>
            </a:r>
            <a:endParaRPr lang="en-US" noProof="0" dirty="0"/>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96915"/>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4" y="1185452"/>
            <a:ext cx="1839685" cy="163394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563477"/>
            <a:ext cx="7342621"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17" name="TextBox 16">
            <a:extLst>
              <a:ext uri="{FF2B5EF4-FFF2-40B4-BE49-F238E27FC236}">
                <a16:creationId xmlns:a16="http://schemas.microsoft.com/office/drawing/2014/main" id="{3EB154C1-CE47-4220-9832-4FD0868A64A8}"/>
              </a:ext>
            </a:extLst>
          </p:cNvPr>
          <p:cNvSpPr txBox="1"/>
          <p:nvPr userDrawn="1"/>
        </p:nvSpPr>
        <p:spPr>
          <a:xfrm>
            <a:off x="11073384" y="237744"/>
            <a:ext cx="814647" cy="615553"/>
          </a:xfrm>
          <a:prstGeom prst="rect">
            <a:avLst/>
          </a:prstGeom>
          <a:noFill/>
        </p:spPr>
        <p:txBody>
          <a:bodyPr wrap="none" rtlCol="0">
            <a:spAutoFit/>
          </a:bodyPr>
          <a:lstStyle/>
          <a:p>
            <a:r>
              <a:rPr lang="en-US" sz="3400" b="1" noProof="0" dirty="0">
                <a:solidFill>
                  <a:schemeClr val="accent1"/>
                </a:solidFill>
                <a:latin typeface="Arial Black" panose="020B0A04020102020204" pitchFamily="34" charset="0"/>
              </a:rPr>
              <a:t>FR</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378" y="1308484"/>
            <a:ext cx="7342622" cy="1215566"/>
          </a:xfrm>
          <a:prstGeom prst="rect">
            <a:avLst/>
          </a:prstGeom>
        </p:spPr>
        <p:txBody>
          <a:bodyPr anchor="b">
            <a:normAutofit/>
          </a:bodyPr>
          <a:lstStyle>
            <a:lvl1pPr>
              <a:defRPr sz="4400" b="1">
                <a:solidFill>
                  <a:schemeClr val="accent1"/>
                </a:solidFill>
              </a:defRPr>
            </a:lvl1pPr>
          </a:lstStyle>
          <a:p>
            <a:r>
              <a:rPr lang="en-US" noProof="0"/>
              <a:t>Click to Edit </a:t>
            </a:r>
            <a:br>
              <a:rPr lang="en-US" noProof="0"/>
            </a:br>
            <a:r>
              <a:rPr lang="en-US" noProof="0"/>
              <a:t>Master Title Style </a:t>
            </a:r>
          </a:p>
        </p:txBody>
      </p:sp>
      <p:sp>
        <p:nvSpPr>
          <p:cNvPr id="2" name="Footer Placeholder 1">
            <a:extLst>
              <a:ext uri="{FF2B5EF4-FFF2-40B4-BE49-F238E27FC236}">
                <a16:creationId xmlns:a16="http://schemas.microsoft.com/office/drawing/2014/main" id="{6E55A0B9-F639-8643-9C4D-B93B8EE21A79}"/>
              </a:ext>
            </a:extLst>
          </p:cNvPr>
          <p:cNvSpPr>
            <a:spLocks noGrp="1"/>
          </p:cNvSpPr>
          <p:nvPr>
            <p:ph type="ftr" sz="quarter" idx="15"/>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US" noProof="0" smtClean="0"/>
              <a:t>‹#›</a:t>
            </a:fld>
            <a:endParaRPr lang="en-US" noProof="0" dirty="0"/>
          </a:p>
        </p:txBody>
      </p:sp>
    </p:spTree>
    <p:extLst>
      <p:ext uri="{BB962C8B-B14F-4D97-AF65-F5344CB8AC3E}">
        <p14:creationId xmlns:p14="http://schemas.microsoft.com/office/powerpoint/2010/main" val="428311092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ion with Subtitle">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id="{0697993E-CD44-40B9-805C-77BC608618A7}"/>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886076"/>
            <a:ext cx="5475290" cy="3232149"/>
          </a:xfrm>
          <a:prstGeom prst="rect">
            <a:avLst/>
          </a:prstGeom>
        </p:spPr>
        <p:txBody>
          <a:bodyPr>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IN" dirty="0">
                <a:solidFill>
                  <a:schemeClr val="tx1"/>
                </a:solidFill>
              </a:defRPr>
            </a:lvl5pPr>
          </a:lstStyle>
          <a:p>
            <a:pPr lvl="0">
              <a:buClr>
                <a:schemeClr val="accent2"/>
              </a:buClr>
            </a:pPr>
            <a:r>
              <a:rPr lang="en-US" noProof="0"/>
              <a:t>Click to edit Master text styles</a:t>
            </a:r>
          </a:p>
          <a:p>
            <a:pPr lvl="1">
              <a:buClr>
                <a:schemeClr val="accent2"/>
              </a:buClr>
            </a:pPr>
            <a:r>
              <a:rPr lang="en-US" noProof="0"/>
              <a:t>Second level</a:t>
            </a:r>
          </a:p>
          <a:p>
            <a:pPr lvl="2">
              <a:buClr>
                <a:schemeClr val="accent2"/>
              </a:buClr>
            </a:pPr>
            <a:r>
              <a:rPr lang="en-US" noProof="0"/>
              <a:t>Third level</a:t>
            </a:r>
          </a:p>
          <a:p>
            <a:pPr lvl="3">
              <a:buClr>
                <a:schemeClr val="accent2"/>
              </a:buClr>
            </a:pPr>
            <a:r>
              <a:rPr lang="en-US" noProof="0"/>
              <a:t>Fourth level</a:t>
            </a:r>
          </a:p>
          <a:p>
            <a:pPr lvl="4">
              <a:buClr>
                <a:schemeClr val="accent2"/>
              </a:buClr>
            </a:pPr>
            <a:r>
              <a:rPr lang="en-US" noProof="0"/>
              <a:t>Fifth level</a:t>
            </a:r>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3" y="2886076"/>
            <a:ext cx="5475600" cy="3232149"/>
          </a:xfrm>
          <a:prstGeom prst="rect">
            <a:avLst/>
          </a:prstGeom>
        </p:spPr>
        <p:txBody>
          <a:bodyPr>
            <a:normAutofit/>
          </a:bodyPr>
          <a:lstStyle>
            <a:lvl1pPr>
              <a:defRPr lang="en-US" dirty="0">
                <a:solidFill>
                  <a:schemeClr val="tx1"/>
                </a:solidFill>
              </a:defRPr>
            </a:lvl1pPr>
            <a:lvl2pPr>
              <a:defRPr lang="en-US" dirty="0">
                <a:solidFill>
                  <a:schemeClr val="tx1"/>
                </a:solidFill>
              </a:defRPr>
            </a:lvl2pPr>
            <a:lvl3pPr>
              <a:defRPr lang="en-US" dirty="0">
                <a:solidFill>
                  <a:schemeClr val="tx1"/>
                </a:solidFill>
              </a:defRPr>
            </a:lvl3pPr>
            <a:lvl4pPr>
              <a:defRPr lang="en-US" dirty="0">
                <a:solidFill>
                  <a:schemeClr val="tx1"/>
                </a:solidFill>
              </a:defRPr>
            </a:lvl4pPr>
            <a:lvl5pPr>
              <a:defRPr lang="en-IN" dirty="0">
                <a:solidFill>
                  <a:schemeClr val="tx1"/>
                </a:solidFill>
              </a:defRPr>
            </a:lvl5pPr>
          </a:lstStyle>
          <a:p>
            <a:pPr lvl="0">
              <a:buClr>
                <a:schemeClr val="accent2"/>
              </a:buClr>
            </a:pPr>
            <a:r>
              <a:rPr lang="en-US" noProof="0"/>
              <a:t>Click to edit Master text styles</a:t>
            </a:r>
          </a:p>
          <a:p>
            <a:pPr lvl="1">
              <a:buClr>
                <a:schemeClr val="accent2"/>
              </a:buClr>
            </a:pPr>
            <a:r>
              <a:rPr lang="en-US" noProof="0"/>
              <a:t>Second level</a:t>
            </a:r>
          </a:p>
          <a:p>
            <a:pPr lvl="2">
              <a:buClr>
                <a:schemeClr val="accent2"/>
              </a:buClr>
            </a:pPr>
            <a:r>
              <a:rPr lang="en-US" noProof="0"/>
              <a:t>Third level</a:t>
            </a:r>
          </a:p>
          <a:p>
            <a:pPr lvl="3">
              <a:buClr>
                <a:schemeClr val="accent2"/>
              </a:buClr>
            </a:pPr>
            <a:r>
              <a:rPr lang="en-US" noProof="0"/>
              <a:t>Fourth level</a:t>
            </a:r>
          </a:p>
          <a:p>
            <a:pPr lvl="4">
              <a:buClr>
                <a:schemeClr val="accent2"/>
              </a:buClr>
            </a:pPr>
            <a:r>
              <a:rPr lang="en-US" noProof="0"/>
              <a:t>Fifth level</a:t>
            </a:r>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5" name="TextBox 24">
            <a:extLst>
              <a:ext uri="{FF2B5EF4-FFF2-40B4-BE49-F238E27FC236}">
                <a16:creationId xmlns:a16="http://schemas.microsoft.com/office/drawing/2014/main"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1"/>
                </a:solidFill>
                <a:latin typeface="Arial Black" panose="020B0A04020102020204" pitchFamily="34" charset="0"/>
              </a:rPr>
              <a:t>FR</a:t>
            </a: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r>
              <a:rPr lang="en-US" noProof="0" dirty="0"/>
              <a:t>Add a footer</a:t>
            </a: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Tree>
    <p:extLst>
      <p:ext uri="{BB962C8B-B14F-4D97-AF65-F5344CB8AC3E}">
        <p14:creationId xmlns:p14="http://schemas.microsoft.com/office/powerpoint/2010/main" val="32565402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4F49194-9068-41AA-B460-962319BF96A4}"/>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1"/>
                </a:solidFill>
                <a:latin typeface="Arial Black" panose="020B0A04020102020204" pitchFamily="34" charset="0"/>
              </a:rPr>
              <a:t>FR</a:t>
            </a:r>
          </a:p>
        </p:txBody>
      </p:sp>
      <p:grpSp>
        <p:nvGrpSpPr>
          <p:cNvPr id="28" name="Group 27">
            <a:extLst>
              <a:ext uri="{FF2B5EF4-FFF2-40B4-BE49-F238E27FC236}">
                <a16:creationId xmlns:a16="http://schemas.microsoft.com/office/drawing/2014/main" id="{5806E656-313A-47B1-B381-D004200F7A01}"/>
              </a:ext>
            </a:extLst>
          </p:cNvPr>
          <p:cNvGrpSpPr/>
          <p:nvPr userDrawn="1"/>
        </p:nvGrpSpPr>
        <p:grpSpPr>
          <a:xfrm flipH="1">
            <a:off x="7561328" y="0"/>
            <a:ext cx="4831840" cy="3541007"/>
            <a:chOff x="-192127" y="-2"/>
            <a:chExt cx="4831840" cy="3367272"/>
          </a:xfrm>
        </p:grpSpPr>
        <p:sp>
          <p:nvSpPr>
            <p:cNvPr id="29" name="Diagonal Stripe 28">
              <a:extLst>
                <a:ext uri="{FF2B5EF4-FFF2-40B4-BE49-F238E27FC236}">
                  <a16:creationId xmlns:a16="http://schemas.microsoft.com/office/drawing/2014/main" id="{65F8E2DA-4BB4-4421-9172-A11AF38DFEF4}"/>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30" name="Straight Connector 29">
              <a:extLst>
                <a:ext uri="{FF2B5EF4-FFF2-40B4-BE49-F238E27FC236}">
                  <a16:creationId xmlns:a16="http://schemas.microsoft.com/office/drawing/2014/main" id="{6EDB47F2-B6A7-40B4-8A2C-06719F75C085}"/>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1" name="Parallelogram 30">
              <a:extLst>
                <a:ext uri="{FF2B5EF4-FFF2-40B4-BE49-F238E27FC236}">
                  <a16:creationId xmlns:a16="http://schemas.microsoft.com/office/drawing/2014/main" id="{B188E7A9-2351-4B68-98B8-10099CB39CD2}"/>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3" name="Parallelogram 32">
            <a:extLst>
              <a:ext uri="{FF2B5EF4-FFF2-40B4-BE49-F238E27FC236}">
                <a16:creationId xmlns:a16="http://schemas.microsoft.com/office/drawing/2014/main" id="{F088C182-BF10-45B2-B159-7702E00D31D4}"/>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tx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noProof="0"/>
              <a:t>Text here</a:t>
            </a:r>
          </a:p>
        </p:txBody>
      </p:sp>
      <p:sp>
        <p:nvSpPr>
          <p:cNvPr id="20" name="Chart Placeholder 2" title="Chart">
            <a:extLst>
              <a:ext uri="{FF2B5EF4-FFF2-40B4-BE49-F238E27FC236}">
                <a16:creationId xmlns:a16="http://schemas.microsoft.com/office/drawing/2014/main" id="{0EF0FD2A-B62A-4931-846D-2602DED26606}"/>
              </a:ext>
            </a:extLst>
          </p:cNvPr>
          <p:cNvSpPr>
            <a:spLocks noGrp="1"/>
          </p:cNvSpPr>
          <p:nvPr>
            <p:ph type="chart" sz="quarter" idx="10"/>
          </p:nvPr>
        </p:nvSpPr>
        <p:spPr>
          <a:xfrm>
            <a:off x="5796114" y="2005762"/>
            <a:ext cx="5719397" cy="408447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Tree>
    <p:extLst>
      <p:ext uri="{BB962C8B-B14F-4D97-AF65-F5344CB8AC3E}">
        <p14:creationId xmlns:p14="http://schemas.microsoft.com/office/powerpoint/2010/main" val="2200477079"/>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378" y="2664803"/>
            <a:ext cx="10993375" cy="3433180"/>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a:t>Click icon to add table</a:t>
            </a:r>
            <a:endParaRPr lang="en-US" noProof="0" dirty="0"/>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accent1"/>
                </a:solidFill>
                <a:latin typeface="Arial Black" panose="020B0A04020102020204" pitchFamily="34" charset="0"/>
              </a:rPr>
              <a:t>FR</a:t>
            </a: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noProof="0"/>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r>
              <a:rPr lang="en-US" noProof="0" dirty="0"/>
              <a:t>Add a footer</a:t>
            </a: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accent1"/>
                </a:solidFill>
              </a:defRPr>
            </a:lvl1pPr>
          </a:lstStyle>
          <a:p>
            <a:r>
              <a:rPr lang="en-US" noProof="0"/>
              <a:t>Click to Edit Master Title Style </a:t>
            </a:r>
          </a:p>
        </p:txBody>
      </p:sp>
    </p:spTree>
    <p:extLst>
      <p:ext uri="{BB962C8B-B14F-4D97-AF65-F5344CB8AC3E}">
        <p14:creationId xmlns:p14="http://schemas.microsoft.com/office/powerpoint/2010/main" val="3415060917"/>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9ED029D-F488-47E5-B064-0E35B31D23A5}"/>
              </a:ext>
            </a:extLst>
          </p:cNvPr>
          <p:cNvSpPr/>
          <p:nvPr userDrawn="1"/>
        </p:nvSpPr>
        <p:spPr>
          <a:xfrm flipV="1">
            <a:off x="0" y="-5"/>
            <a:ext cx="11747500" cy="629920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29" y="558802"/>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noProof="0"/>
              <a:t>Add Caption Here</a:t>
            </a:r>
          </a:p>
        </p:txBody>
      </p:sp>
    </p:spTree>
    <p:extLst>
      <p:ext uri="{BB962C8B-B14F-4D97-AF65-F5344CB8AC3E}">
        <p14:creationId xmlns:p14="http://schemas.microsoft.com/office/powerpoint/2010/main" val="42375767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1821022"/>
            <a:ext cx="4853573" cy="1616252"/>
          </a:xfrm>
          <a:prstGeom prst="rect">
            <a:avLst/>
          </a:prstGeom>
        </p:spPr>
        <p:txBody>
          <a:bodyPr anchor="b">
            <a:normAutofit/>
          </a:bodyPr>
          <a:lstStyle>
            <a:lvl1pPr algn="l">
              <a:defRPr sz="4300" b="1">
                <a:solidFill>
                  <a:schemeClr val="accent1"/>
                </a:solidFill>
              </a:defRPr>
            </a:lvl1pPr>
          </a:lstStyle>
          <a:p>
            <a:r>
              <a:rPr lang="en-US" noProof="0"/>
              <a:t>Click To Edit Master Title Style</a:t>
            </a: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29" y="3461163"/>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hasCustomPrompt="1"/>
          </p:nvPr>
        </p:nvSpPr>
        <p:spPr>
          <a:xfrm>
            <a:off x="6822929" y="3839451"/>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Phone Number</a:t>
            </a:r>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28" y="4216669"/>
            <a:ext cx="3445783" cy="289070"/>
          </a:xfrm>
          <a:prstGeom prst="rect">
            <a:avLst/>
          </a:prstGeom>
        </p:spPr>
        <p:txBody>
          <a:bodyPr/>
          <a:lstStyle>
            <a:lvl1pPr marL="0" indent="0">
              <a:buNone/>
              <a:defRPr sz="1800">
                <a:latin typeface="+mn-lt"/>
                <a:cs typeface="Calibri Light" panose="020F0302020204030204" pitchFamily="34" charset="0"/>
              </a:defRPr>
            </a:lvl1pPr>
          </a:lstStyle>
          <a:p>
            <a:r>
              <a:rPr lang="en-US" noProof="0"/>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29" y="4594957"/>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US" noProof="0"/>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38" y="35052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dirty="0"/>
          </a:p>
        </p:txBody>
      </p:sp>
      <p:sp>
        <p:nvSpPr>
          <p:cNvPr id="15" name="Shape 4186">
            <a:extLst>
              <a:ext uri="{FF2B5EF4-FFF2-40B4-BE49-F238E27FC236}">
                <a16:creationId xmlns:a16="http://schemas.microsoft.com/office/drawing/2014/main" id="{2F84D399-8148-4E86-A1E4-BE7D1D81383A}"/>
              </a:ext>
            </a:extLst>
          </p:cNvPr>
          <p:cNvSpPr/>
          <p:nvPr userDrawn="1"/>
        </p:nvSpPr>
        <p:spPr>
          <a:xfrm>
            <a:off x="6507622" y="3897986"/>
            <a:ext cx="161507" cy="2960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dirty="0"/>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38" y="4327945"/>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dirty="0"/>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71716" y="4650082"/>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lang="en-US" noProof="0" dirty="0"/>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83905128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US" noProof="0" smtClean="0"/>
              <a:pPr/>
              <a:t>‹#›</a:t>
            </a:fld>
            <a:endParaRPr lang="en-US" noProof="0" dirty="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noProof="0"/>
              <a:t>Click to edit Master title style</a:t>
            </a:r>
          </a:p>
        </p:txBody>
      </p:sp>
    </p:spTree>
    <p:extLst>
      <p:ext uri="{BB962C8B-B14F-4D97-AF65-F5344CB8AC3E}">
        <p14:creationId xmlns:p14="http://schemas.microsoft.com/office/powerpoint/2010/main" val="156488508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5" r:id="rId3"/>
    <p:sldLayoutId id="2147483706" r:id="rId4"/>
    <p:sldLayoutId id="2147483708" r:id="rId5"/>
    <p:sldLayoutId id="2147483704" r:id="rId6"/>
    <p:sldLayoutId id="2147483689" r:id="rId7"/>
    <p:sldLayoutId id="2147483668" r:id="rId8"/>
    <p:sldLayoutId id="2147483707" r:id="rId9"/>
    <p:sldLayoutId id="2147483710" r:id="rId10"/>
    <p:sldLayoutId id="2147483711" r:id="rId11"/>
    <p:sldLayoutId id="2147483712" r:id="rId12"/>
    <p:sldLayoutId id="2147483713" r:id="rId13"/>
    <p:sldLayoutId id="2147483714" r:id="rId14"/>
    <p:sldLayoutId id="2147483715" r:id="rId15"/>
    <p:sldLayoutId id="2147483716" r:id="rId16"/>
    <p:sldLayoutId id="2147483692" r:id="rId17"/>
    <p:sldLayoutId id="2147483697" r:id="rId18"/>
    <p:sldLayoutId id="2147483674" r:id="rId19"/>
  </p:sldLayoutIdLs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2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hyperlink" Target="https://xd.adobe.com/view/05438a9a-1654-49a6-46d6-639e899888e3-7372/"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2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png"/><Relationship Id="rId5" Type="http://schemas.openxmlformats.org/officeDocument/2006/relationships/hyperlink" Target="https://www.usertesting.com/v/9d69335a-f8fb-4652-aa57-9ef4a37fcf6e?encrypted_video_handle=b3408214-b3ba-48bc-a65e-749cf5b7068a#!/notes" TargetMode="Externa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2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7.png"/><Relationship Id="rId5" Type="http://schemas.openxmlformats.org/officeDocument/2006/relationships/hyperlink" Target="https://www.usertesting.com/v/488c5356-c99e-4afb-9f06-0184325c116c?encrypted_video_handle=12c67d8f-069a-43de-9dca-2088e090a864#!/tasks" TargetMode="External"/><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9.jp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hyperlink" Target="https://unsplash.com/" TargetMode="External"/><Relationship Id="rId3" Type="http://schemas.openxmlformats.org/officeDocument/2006/relationships/hyperlink" Target="https://go.microsoft.com/fwlink/?linkid=2006808&amp;clcid=0x409" TargetMode="External"/><Relationship Id="rId7" Type="http://schemas.openxmlformats.org/officeDocument/2006/relationships/hyperlink" Target="https://developer.apple.com/design/human-interface-guidelines/ios/visual-design/color/"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hyperlink" Target="https://www.adobe.com/products/xd/resources.html#panel-3" TargetMode="External"/><Relationship Id="rId5" Type="http://schemas.openxmlformats.org/officeDocument/2006/relationships/hyperlink" Target="https://developer.apple.com/design/resources/" TargetMode="External"/><Relationship Id="rId10" Type="http://schemas.openxmlformats.org/officeDocument/2006/relationships/hyperlink" Target="https://developer.uber.com/docs/riders/guides/design-guidelines" TargetMode="External"/><Relationship Id="rId4" Type="http://schemas.openxmlformats.org/officeDocument/2006/relationships/hyperlink" Target="https://www.idpwd.com.au/resources/style-guide/" TargetMode="External"/><Relationship Id="rId9" Type="http://schemas.openxmlformats.org/officeDocument/2006/relationships/hyperlink" Target="https://www.google.com/permissions/trademark/logos-list/"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xml"/><Relationship Id="rId7" Type="http://schemas.openxmlformats.org/officeDocument/2006/relationships/image" Target="../media/image8.tif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tiff"/><Relationship Id="rId5"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descr="Company name and logo group of information&#10;">
            <a:extLst>
              <a:ext uri="{FF2B5EF4-FFF2-40B4-BE49-F238E27FC236}">
                <a16:creationId xmlns:a16="http://schemas.microsoft.com/office/drawing/2014/main" id="{5B07AEC6-55AE-4E18-BEEA-A226E87C7897}"/>
              </a:ext>
            </a:extLst>
          </p:cNvPr>
          <p:cNvGrpSpPr/>
          <p:nvPr/>
        </p:nvGrpSpPr>
        <p:grpSpPr>
          <a:xfrm>
            <a:off x="2955850" y="2855631"/>
            <a:ext cx="1881541" cy="1118752"/>
            <a:chOff x="2955850" y="2902286"/>
            <a:chExt cx="1881541" cy="1118752"/>
          </a:xfrm>
        </p:grpSpPr>
        <p:sp>
          <p:nvSpPr>
            <p:cNvPr id="20" name="TextBox 19">
              <a:extLst>
                <a:ext uri="{FF2B5EF4-FFF2-40B4-BE49-F238E27FC236}">
                  <a16:creationId xmlns:a16="http://schemas.microsoft.com/office/drawing/2014/main" id="{94DF2E04-7632-4FED-B0BF-8FB243D982A3}"/>
                </a:ext>
              </a:extLst>
            </p:cNvPr>
            <p:cNvSpPr txBox="1"/>
            <p:nvPr/>
          </p:nvSpPr>
          <p:spPr>
            <a:xfrm>
              <a:off x="3238428" y="2902286"/>
              <a:ext cx="1295547" cy="1015663"/>
            </a:xfrm>
            <a:prstGeom prst="rect">
              <a:avLst/>
            </a:prstGeom>
            <a:noFill/>
          </p:spPr>
          <p:txBody>
            <a:bodyPr wrap="none" rtlCol="0">
              <a:spAutoFit/>
            </a:bodyPr>
            <a:lstStyle/>
            <a:p>
              <a:r>
                <a:rPr lang="en-US" sz="6000" b="1" dirty="0">
                  <a:solidFill>
                    <a:schemeClr val="bg1"/>
                  </a:solidFill>
                  <a:latin typeface="Arial Black" panose="020B0A04020102020204" pitchFamily="34" charset="0"/>
                </a:rPr>
                <a:t>FR</a:t>
              </a:r>
            </a:p>
          </p:txBody>
        </p:sp>
        <p:sp>
          <p:nvSpPr>
            <p:cNvPr id="21" name="TextBox 20">
              <a:extLst>
                <a:ext uri="{FF2B5EF4-FFF2-40B4-BE49-F238E27FC236}">
                  <a16:creationId xmlns:a16="http://schemas.microsoft.com/office/drawing/2014/main" id="{FC9A1C71-347B-44A9-88B4-692D9731582D}"/>
                </a:ext>
              </a:extLst>
            </p:cNvPr>
            <p:cNvSpPr txBox="1"/>
            <p:nvPr/>
          </p:nvSpPr>
          <p:spPr>
            <a:xfrm>
              <a:off x="2955850" y="3713261"/>
              <a:ext cx="1881541" cy="307777"/>
            </a:xfrm>
            <a:prstGeom prst="rect">
              <a:avLst/>
            </a:prstGeom>
            <a:noFill/>
          </p:spPr>
          <p:txBody>
            <a:bodyPr wrap="none" rtlCol="0">
              <a:spAutoFit/>
            </a:bodyPr>
            <a:lstStyle/>
            <a:p>
              <a:r>
                <a:rPr lang="en-US" sz="1400" dirty="0">
                  <a:solidFill>
                    <a:schemeClr val="bg1"/>
                  </a:solidFill>
                  <a:cs typeface="Calibri Light" panose="020F0302020204030204" pitchFamily="34" charset="0"/>
                </a:rPr>
                <a:t>FABRIKAM RESIDENCES</a:t>
              </a:r>
            </a:p>
          </p:txBody>
        </p:sp>
      </p:grpSp>
      <p:sp>
        <p:nvSpPr>
          <p:cNvPr id="2" name="Title 1">
            <a:extLst>
              <a:ext uri="{FF2B5EF4-FFF2-40B4-BE49-F238E27FC236}">
                <a16:creationId xmlns:a16="http://schemas.microsoft.com/office/drawing/2014/main" id="{3D638ACE-163E-40EB-A458-E794C67EA2A6}"/>
              </a:ext>
            </a:extLst>
          </p:cNvPr>
          <p:cNvSpPr>
            <a:spLocks noGrp="1"/>
          </p:cNvSpPr>
          <p:nvPr>
            <p:ph type="ctrTitle"/>
          </p:nvPr>
        </p:nvSpPr>
        <p:spPr>
          <a:xfrm>
            <a:off x="6247133" y="2855630"/>
            <a:ext cx="4853573" cy="964863"/>
          </a:xfrm>
        </p:spPr>
        <p:txBody>
          <a:bodyPr>
            <a:normAutofit/>
          </a:bodyPr>
          <a:lstStyle/>
          <a:p>
            <a:r>
              <a:rPr lang="en-US" sz="6000" dirty="0"/>
              <a:t>RampUP</a:t>
            </a:r>
          </a:p>
        </p:txBody>
      </p:sp>
      <p:sp>
        <p:nvSpPr>
          <p:cNvPr id="3" name="Subtitle 2">
            <a:extLst>
              <a:ext uri="{FF2B5EF4-FFF2-40B4-BE49-F238E27FC236}">
                <a16:creationId xmlns:a16="http://schemas.microsoft.com/office/drawing/2014/main" id="{5C9205DF-8F5E-49F7-B00E-6F58293F5130}"/>
              </a:ext>
            </a:extLst>
          </p:cNvPr>
          <p:cNvSpPr>
            <a:spLocks noGrp="1"/>
          </p:cNvSpPr>
          <p:nvPr>
            <p:ph type="subTitle" idx="1"/>
          </p:nvPr>
        </p:nvSpPr>
        <p:spPr>
          <a:xfrm>
            <a:off x="6247133" y="3666606"/>
            <a:ext cx="5126224" cy="1257574"/>
          </a:xfrm>
        </p:spPr>
        <p:txBody>
          <a:bodyPr/>
          <a:lstStyle/>
          <a:p>
            <a:r>
              <a:rPr lang="en-US" dirty="0"/>
              <a:t>App Prototype by Shelby Ehret</a:t>
            </a:r>
          </a:p>
        </p:txBody>
      </p:sp>
      <p:pic>
        <p:nvPicPr>
          <p:cNvPr id="15" name="Picture Placeholder 14" descr="A sign on the side of a building&#10;&#10;Description automatically generated">
            <a:extLst>
              <a:ext uri="{FF2B5EF4-FFF2-40B4-BE49-F238E27FC236}">
                <a16:creationId xmlns:a16="http://schemas.microsoft.com/office/drawing/2014/main" id="{FEF7F75F-BB24-3949-B13D-9C30A21D0CC2}"/>
              </a:ext>
            </a:extLst>
          </p:cNvPr>
          <p:cNvPicPr>
            <a:picLocks noGrp="1" noChangeAspect="1"/>
          </p:cNvPicPr>
          <p:nvPr>
            <p:ph type="pic" sz="quarter" idx="13"/>
          </p:nvPr>
        </p:nvPicPr>
        <p:blipFill rotWithShape="1">
          <a:blip r:embed="rId4"/>
          <a:srcRect l="45742" t="-1073" r="5336" b="-1073"/>
          <a:stretch/>
        </p:blipFill>
        <p:spPr>
          <a:xfrm>
            <a:off x="1683398" y="860944"/>
            <a:ext cx="4428523" cy="5137089"/>
          </a:xfrm>
        </p:spPr>
      </p:pic>
      <p:pic>
        <p:nvPicPr>
          <p:cNvPr id="16" name="Online Media 15" descr="Ramp UP Intro">
            <a:hlinkClick r:id="" action="ppaction://media"/>
            <a:extLst>
              <a:ext uri="{FF2B5EF4-FFF2-40B4-BE49-F238E27FC236}">
                <a16:creationId xmlns:a16="http://schemas.microsoft.com/office/drawing/2014/main" id="{82686524-3E30-C54E-A280-34671A2F98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98069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a:extLst>
              <a:ext uri="{FF2B5EF4-FFF2-40B4-BE49-F238E27FC236}">
                <a16:creationId xmlns:a16="http://schemas.microsoft.com/office/drawing/2014/main" id="{1ABD613F-111C-41D6-9F8E-8B2C42A5E047}"/>
              </a:ext>
            </a:extLst>
          </p:cNvPr>
          <p:cNvSpPr>
            <a:spLocks noGrp="1"/>
          </p:cNvSpPr>
          <p:nvPr>
            <p:ph type="title"/>
          </p:nvPr>
        </p:nvSpPr>
        <p:spPr>
          <a:xfrm>
            <a:off x="6782166" y="136525"/>
            <a:ext cx="4912877" cy="546803"/>
          </a:xfrm>
        </p:spPr>
        <p:txBody>
          <a:bodyPr>
            <a:normAutofit fontScale="90000"/>
          </a:bodyPr>
          <a:lstStyle/>
          <a:p>
            <a:r>
              <a:rPr lang="en-US" dirty="0"/>
              <a:t>Idea-Testing </a:t>
            </a:r>
            <a:r>
              <a:rPr lang="en-US" b="0" dirty="0"/>
              <a:t>Stage</a:t>
            </a:r>
          </a:p>
        </p:txBody>
      </p:sp>
      <p:sp>
        <p:nvSpPr>
          <p:cNvPr id="43" name="Text Placeholder 8">
            <a:extLst>
              <a:ext uri="{FF2B5EF4-FFF2-40B4-BE49-F238E27FC236}">
                <a16:creationId xmlns:a16="http://schemas.microsoft.com/office/drawing/2014/main" id="{EA7C22CB-613A-4C0B-90B3-4A405F793D3C}"/>
              </a:ext>
            </a:extLst>
          </p:cNvPr>
          <p:cNvSpPr>
            <a:spLocks noGrp="1"/>
          </p:cNvSpPr>
          <p:nvPr>
            <p:ph type="body" sz="quarter" idx="13"/>
          </p:nvPr>
        </p:nvSpPr>
        <p:spPr>
          <a:xfrm>
            <a:off x="6767045" y="576608"/>
            <a:ext cx="1426009" cy="608895"/>
          </a:xfrm>
        </p:spPr>
        <p:txBody>
          <a:bodyPr/>
          <a:lstStyle/>
          <a:p>
            <a:r>
              <a:rPr lang="en-US" dirty="0"/>
              <a:t>Findings</a:t>
            </a:r>
          </a:p>
          <a:p>
            <a:endParaRPr lang="en-US" dirty="0"/>
          </a:p>
          <a:p>
            <a:endParaRPr lang="en-US" dirty="0"/>
          </a:p>
        </p:txBody>
      </p:sp>
      <p:sp>
        <p:nvSpPr>
          <p:cNvPr id="35" name="Footer Placeholder 34">
            <a:extLst>
              <a:ext uri="{FF2B5EF4-FFF2-40B4-BE49-F238E27FC236}">
                <a16:creationId xmlns:a16="http://schemas.microsoft.com/office/drawing/2014/main" id="{6390A22B-EC07-E942-A46F-F36FDD7FDB9D}"/>
              </a:ext>
            </a:extLst>
          </p:cNvPr>
          <p:cNvSpPr>
            <a:spLocks noGrp="1"/>
          </p:cNvSpPr>
          <p:nvPr>
            <p:ph type="ftr" sz="quarter" idx="15"/>
          </p:nvPr>
        </p:nvSpPr>
        <p:spPr/>
        <p:txBody>
          <a:bodyPr/>
          <a:lstStyle/>
          <a:p>
            <a:r>
              <a:rPr lang="en-US" dirty="0"/>
              <a:t>Ehret</a:t>
            </a:r>
          </a:p>
        </p:txBody>
      </p:sp>
      <p:sp>
        <p:nvSpPr>
          <p:cNvPr id="10" name="Slide Number Placeholder 9">
            <a:extLst>
              <a:ext uri="{FF2B5EF4-FFF2-40B4-BE49-F238E27FC236}">
                <a16:creationId xmlns:a16="http://schemas.microsoft.com/office/drawing/2014/main" id="{A267D224-5586-43DC-82CA-8605E158298B}"/>
              </a:ext>
            </a:extLst>
          </p:cNvPr>
          <p:cNvSpPr>
            <a:spLocks noGrp="1"/>
          </p:cNvSpPr>
          <p:nvPr>
            <p:ph type="sldNum" sz="quarter" idx="16"/>
          </p:nvPr>
        </p:nvSpPr>
        <p:spPr/>
        <p:txBody>
          <a:bodyPr/>
          <a:lstStyle/>
          <a:p>
            <a:fld id="{8699F50C-BE38-4BD0-BA84-9B090E1F2B9B}" type="slidenum">
              <a:rPr lang="en-US" smtClean="0"/>
              <a:pPr/>
              <a:t>10</a:t>
            </a:fld>
            <a:endParaRPr lang="en-US" dirty="0"/>
          </a:p>
        </p:txBody>
      </p:sp>
      <p:sp>
        <p:nvSpPr>
          <p:cNvPr id="6" name="Rectangle 5">
            <a:extLst>
              <a:ext uri="{FF2B5EF4-FFF2-40B4-BE49-F238E27FC236}">
                <a16:creationId xmlns:a16="http://schemas.microsoft.com/office/drawing/2014/main" id="{24C8FB22-1A7C-6546-A022-372101716045}"/>
              </a:ext>
            </a:extLst>
          </p:cNvPr>
          <p:cNvSpPr/>
          <p:nvPr/>
        </p:nvSpPr>
        <p:spPr>
          <a:xfrm>
            <a:off x="11029950" y="257175"/>
            <a:ext cx="971550" cy="5143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D743FA92-E94E-0946-AE09-0D1B1095CC72}"/>
              </a:ext>
            </a:extLst>
          </p:cNvPr>
          <p:cNvPicPr>
            <a:picLocks noChangeAspect="1"/>
          </p:cNvPicPr>
          <p:nvPr/>
        </p:nvPicPr>
        <p:blipFill>
          <a:blip r:embed="rId5"/>
          <a:stretch>
            <a:fillRect/>
          </a:stretch>
        </p:blipFill>
        <p:spPr>
          <a:xfrm>
            <a:off x="177470" y="0"/>
            <a:ext cx="2928551" cy="6858000"/>
          </a:xfrm>
          <a:prstGeom prst="rect">
            <a:avLst/>
          </a:prstGeom>
          <a:effectLst>
            <a:outerShdw blurRad="63500" sx="102000" sy="102000" algn="ctr" rotWithShape="0">
              <a:prstClr val="black">
                <a:alpha val="40000"/>
              </a:prstClr>
            </a:outerShdw>
          </a:effectLst>
        </p:spPr>
      </p:pic>
      <p:pic>
        <p:nvPicPr>
          <p:cNvPr id="8" name="Picture 7" descr="A screenshot of a cell phone&#10;&#10;Description automatically generated">
            <a:extLst>
              <a:ext uri="{FF2B5EF4-FFF2-40B4-BE49-F238E27FC236}">
                <a16:creationId xmlns:a16="http://schemas.microsoft.com/office/drawing/2014/main" id="{F69A5C61-8C4C-C24C-B27C-0E5F7924A988}"/>
              </a:ext>
            </a:extLst>
          </p:cNvPr>
          <p:cNvPicPr>
            <a:picLocks noChangeAspect="1"/>
          </p:cNvPicPr>
          <p:nvPr/>
        </p:nvPicPr>
        <p:blipFill>
          <a:blip r:embed="rId6"/>
          <a:stretch>
            <a:fillRect/>
          </a:stretch>
        </p:blipFill>
        <p:spPr>
          <a:xfrm>
            <a:off x="3549190" y="0"/>
            <a:ext cx="2892490" cy="6858000"/>
          </a:xfrm>
          <a:prstGeom prst="rect">
            <a:avLst/>
          </a:prstGeom>
          <a:effectLst>
            <a:outerShdw blurRad="63500" sx="102000" sy="102000" algn="ctr" rotWithShape="0">
              <a:prstClr val="black">
                <a:alpha val="40000"/>
              </a:prstClr>
            </a:outerShdw>
          </a:effectLst>
        </p:spPr>
      </p:pic>
      <p:pic>
        <p:nvPicPr>
          <p:cNvPr id="11" name="Picture 10" descr="A screenshot of a cell phone&#10;&#10;Description automatically generated">
            <a:extLst>
              <a:ext uri="{FF2B5EF4-FFF2-40B4-BE49-F238E27FC236}">
                <a16:creationId xmlns:a16="http://schemas.microsoft.com/office/drawing/2014/main" id="{7B0427EE-BE5E-7A41-9DEB-95018283C142}"/>
              </a:ext>
            </a:extLst>
          </p:cNvPr>
          <p:cNvPicPr>
            <a:picLocks noChangeAspect="1"/>
          </p:cNvPicPr>
          <p:nvPr/>
        </p:nvPicPr>
        <p:blipFill>
          <a:blip r:embed="rId7"/>
          <a:stretch>
            <a:fillRect/>
          </a:stretch>
        </p:blipFill>
        <p:spPr>
          <a:xfrm>
            <a:off x="8193054" y="1123411"/>
            <a:ext cx="2986935" cy="5445127"/>
          </a:xfrm>
          <a:prstGeom prst="rect">
            <a:avLst/>
          </a:prstGeom>
          <a:effectLst>
            <a:outerShdw blurRad="63500" sx="102000" sy="102000" algn="ctr" rotWithShape="0">
              <a:prstClr val="black">
                <a:alpha val="40000"/>
              </a:prstClr>
            </a:outerShdw>
          </a:effectLst>
        </p:spPr>
      </p:pic>
      <p:pic>
        <p:nvPicPr>
          <p:cNvPr id="13" name="Online Media 12" descr="appointment comment">
            <a:hlinkClick r:id="" action="ppaction://media"/>
            <a:extLst>
              <a:ext uri="{FF2B5EF4-FFF2-40B4-BE49-F238E27FC236}">
                <a16:creationId xmlns:a16="http://schemas.microsoft.com/office/drawing/2014/main" id="{03FDEAE4-5186-7F46-A0DA-D76B135F0E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53757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2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a:extLst>
              <a:ext uri="{FF2B5EF4-FFF2-40B4-BE49-F238E27FC236}">
                <a16:creationId xmlns:a16="http://schemas.microsoft.com/office/drawing/2014/main" id="{1ABD613F-111C-41D6-9F8E-8B2C42A5E047}"/>
              </a:ext>
            </a:extLst>
          </p:cNvPr>
          <p:cNvSpPr>
            <a:spLocks noGrp="1"/>
          </p:cNvSpPr>
          <p:nvPr>
            <p:ph type="title"/>
          </p:nvPr>
        </p:nvSpPr>
        <p:spPr>
          <a:xfrm>
            <a:off x="6782166" y="136525"/>
            <a:ext cx="4912877" cy="546803"/>
          </a:xfrm>
        </p:spPr>
        <p:txBody>
          <a:bodyPr>
            <a:normAutofit fontScale="90000"/>
          </a:bodyPr>
          <a:lstStyle/>
          <a:p>
            <a:r>
              <a:rPr lang="en-US" dirty="0"/>
              <a:t>Idea-Testing </a:t>
            </a:r>
            <a:r>
              <a:rPr lang="en-US" b="0" dirty="0"/>
              <a:t>Stage</a:t>
            </a:r>
          </a:p>
        </p:txBody>
      </p:sp>
      <p:sp>
        <p:nvSpPr>
          <p:cNvPr id="43" name="Text Placeholder 8">
            <a:extLst>
              <a:ext uri="{FF2B5EF4-FFF2-40B4-BE49-F238E27FC236}">
                <a16:creationId xmlns:a16="http://schemas.microsoft.com/office/drawing/2014/main" id="{EA7C22CB-613A-4C0B-90B3-4A405F793D3C}"/>
              </a:ext>
            </a:extLst>
          </p:cNvPr>
          <p:cNvSpPr>
            <a:spLocks noGrp="1"/>
          </p:cNvSpPr>
          <p:nvPr>
            <p:ph type="body" sz="quarter" idx="13"/>
          </p:nvPr>
        </p:nvSpPr>
        <p:spPr>
          <a:xfrm>
            <a:off x="6767045" y="576608"/>
            <a:ext cx="1426009" cy="608895"/>
          </a:xfrm>
        </p:spPr>
        <p:txBody>
          <a:bodyPr/>
          <a:lstStyle/>
          <a:p>
            <a:r>
              <a:rPr lang="en-US" dirty="0"/>
              <a:t>Findings</a:t>
            </a:r>
          </a:p>
          <a:p>
            <a:endParaRPr lang="en-US" dirty="0"/>
          </a:p>
          <a:p>
            <a:endParaRPr lang="en-US" dirty="0"/>
          </a:p>
        </p:txBody>
      </p:sp>
      <p:sp>
        <p:nvSpPr>
          <p:cNvPr id="35" name="Footer Placeholder 34">
            <a:extLst>
              <a:ext uri="{FF2B5EF4-FFF2-40B4-BE49-F238E27FC236}">
                <a16:creationId xmlns:a16="http://schemas.microsoft.com/office/drawing/2014/main" id="{6390A22B-EC07-E942-A46F-F36FDD7FDB9D}"/>
              </a:ext>
            </a:extLst>
          </p:cNvPr>
          <p:cNvSpPr>
            <a:spLocks noGrp="1"/>
          </p:cNvSpPr>
          <p:nvPr>
            <p:ph type="ftr" sz="quarter" idx="15"/>
          </p:nvPr>
        </p:nvSpPr>
        <p:spPr/>
        <p:txBody>
          <a:bodyPr/>
          <a:lstStyle/>
          <a:p>
            <a:r>
              <a:rPr lang="en-US" dirty="0"/>
              <a:t>Ehret</a:t>
            </a:r>
          </a:p>
        </p:txBody>
      </p:sp>
      <p:sp>
        <p:nvSpPr>
          <p:cNvPr id="10" name="Slide Number Placeholder 9">
            <a:extLst>
              <a:ext uri="{FF2B5EF4-FFF2-40B4-BE49-F238E27FC236}">
                <a16:creationId xmlns:a16="http://schemas.microsoft.com/office/drawing/2014/main" id="{A267D224-5586-43DC-82CA-8605E158298B}"/>
              </a:ext>
            </a:extLst>
          </p:cNvPr>
          <p:cNvSpPr>
            <a:spLocks noGrp="1"/>
          </p:cNvSpPr>
          <p:nvPr>
            <p:ph type="sldNum" sz="quarter" idx="16"/>
          </p:nvPr>
        </p:nvSpPr>
        <p:spPr/>
        <p:txBody>
          <a:bodyPr/>
          <a:lstStyle/>
          <a:p>
            <a:fld id="{8699F50C-BE38-4BD0-BA84-9B090E1F2B9B}" type="slidenum">
              <a:rPr lang="en-US" smtClean="0"/>
              <a:pPr/>
              <a:t>11</a:t>
            </a:fld>
            <a:endParaRPr lang="en-US" dirty="0"/>
          </a:p>
        </p:txBody>
      </p:sp>
      <p:sp>
        <p:nvSpPr>
          <p:cNvPr id="6" name="Rectangle 5">
            <a:extLst>
              <a:ext uri="{FF2B5EF4-FFF2-40B4-BE49-F238E27FC236}">
                <a16:creationId xmlns:a16="http://schemas.microsoft.com/office/drawing/2014/main" id="{24C8FB22-1A7C-6546-A022-372101716045}"/>
              </a:ext>
            </a:extLst>
          </p:cNvPr>
          <p:cNvSpPr/>
          <p:nvPr/>
        </p:nvSpPr>
        <p:spPr>
          <a:xfrm>
            <a:off x="11029950" y="257175"/>
            <a:ext cx="971550" cy="5143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EE49F27A-D5D1-014D-AB16-5C61D9EAEFD4}"/>
              </a:ext>
            </a:extLst>
          </p:cNvPr>
          <p:cNvPicPr>
            <a:picLocks noChangeAspect="1"/>
          </p:cNvPicPr>
          <p:nvPr/>
        </p:nvPicPr>
        <p:blipFill>
          <a:blip r:embed="rId5"/>
          <a:stretch>
            <a:fillRect/>
          </a:stretch>
        </p:blipFill>
        <p:spPr>
          <a:xfrm>
            <a:off x="338530" y="0"/>
            <a:ext cx="2928651" cy="6858000"/>
          </a:xfrm>
          <a:prstGeom prst="rect">
            <a:avLst/>
          </a:prstGeom>
          <a:effectLst>
            <a:outerShdw blurRad="63500" sx="102000" sy="102000" algn="ctr" rotWithShape="0">
              <a:prstClr val="black">
                <a:alpha val="40000"/>
              </a:prstClr>
            </a:outerShdw>
          </a:effectLst>
        </p:spPr>
      </p:pic>
      <p:pic>
        <p:nvPicPr>
          <p:cNvPr id="7" name="Picture 6" descr="A screenshot of a cell phone&#10;&#10;Description automatically generated">
            <a:extLst>
              <a:ext uri="{FF2B5EF4-FFF2-40B4-BE49-F238E27FC236}">
                <a16:creationId xmlns:a16="http://schemas.microsoft.com/office/drawing/2014/main" id="{2F8943DF-95A6-7E49-AFBE-D2BCE8A93F18}"/>
              </a:ext>
            </a:extLst>
          </p:cNvPr>
          <p:cNvPicPr>
            <a:picLocks noChangeAspect="1"/>
          </p:cNvPicPr>
          <p:nvPr/>
        </p:nvPicPr>
        <p:blipFill>
          <a:blip r:embed="rId6"/>
          <a:stretch>
            <a:fillRect/>
          </a:stretch>
        </p:blipFill>
        <p:spPr>
          <a:xfrm>
            <a:off x="3647576" y="0"/>
            <a:ext cx="2920482" cy="6858000"/>
          </a:xfrm>
          <a:prstGeom prst="rect">
            <a:avLst/>
          </a:prstGeom>
          <a:effectLst>
            <a:outerShdw blurRad="63500" sx="102000" sy="102000" algn="ctr" rotWithShape="0">
              <a:prstClr val="black">
                <a:alpha val="40000"/>
              </a:prstClr>
            </a:outerShdw>
          </a:effectLst>
        </p:spPr>
      </p:pic>
      <p:pic>
        <p:nvPicPr>
          <p:cNvPr id="12" name="Picture 11" descr="A screenshot of a cell phone&#10;&#10;Description automatically generated">
            <a:extLst>
              <a:ext uri="{FF2B5EF4-FFF2-40B4-BE49-F238E27FC236}">
                <a16:creationId xmlns:a16="http://schemas.microsoft.com/office/drawing/2014/main" id="{299753EC-67A8-764E-BD16-9EFF0D88825C}"/>
              </a:ext>
            </a:extLst>
          </p:cNvPr>
          <p:cNvPicPr>
            <a:picLocks noChangeAspect="1"/>
          </p:cNvPicPr>
          <p:nvPr/>
        </p:nvPicPr>
        <p:blipFill>
          <a:blip r:embed="rId7"/>
          <a:stretch>
            <a:fillRect/>
          </a:stretch>
        </p:blipFill>
        <p:spPr>
          <a:xfrm>
            <a:off x="7730963" y="1045320"/>
            <a:ext cx="3015281" cy="5672497"/>
          </a:xfrm>
          <a:prstGeom prst="rect">
            <a:avLst/>
          </a:prstGeom>
          <a:effectLst>
            <a:outerShdw blurRad="63500" sx="102000" sy="102000" algn="ctr" rotWithShape="0">
              <a:prstClr val="black">
                <a:alpha val="40000"/>
              </a:prstClr>
            </a:outerShdw>
          </a:effectLst>
        </p:spPr>
      </p:pic>
      <p:pic>
        <p:nvPicPr>
          <p:cNvPr id="13" name="Online Media 12" descr="general comments">
            <a:hlinkClick r:id="" action="ppaction://media"/>
            <a:extLst>
              <a:ext uri="{FF2B5EF4-FFF2-40B4-BE49-F238E27FC236}">
                <a16:creationId xmlns:a16="http://schemas.microsoft.com/office/drawing/2014/main" id="{7107A224-2A0B-764F-B579-0E05A61A7A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9106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E5EE03-FBF6-46F5-8085-716AC6CE1C8C}"/>
              </a:ext>
            </a:extLst>
          </p:cNvPr>
          <p:cNvSpPr>
            <a:spLocks noGrp="1"/>
          </p:cNvSpPr>
          <p:nvPr>
            <p:ph type="title"/>
          </p:nvPr>
        </p:nvSpPr>
        <p:spPr/>
        <p:txBody>
          <a:bodyPr/>
          <a:lstStyle/>
          <a:p>
            <a:r>
              <a:rPr lang="en-US" dirty="0"/>
              <a:t>Content Creation Stage</a:t>
            </a:r>
            <a:endParaRPr lang="en-US" b="0" dirty="0"/>
          </a:p>
        </p:txBody>
      </p:sp>
      <p:sp>
        <p:nvSpPr>
          <p:cNvPr id="19" name="Text Placeholder 18">
            <a:extLst>
              <a:ext uri="{FF2B5EF4-FFF2-40B4-BE49-F238E27FC236}">
                <a16:creationId xmlns:a16="http://schemas.microsoft.com/office/drawing/2014/main" id="{DFE11F38-F66B-4F95-8224-6CCA69D57617}"/>
              </a:ext>
            </a:extLst>
          </p:cNvPr>
          <p:cNvSpPr>
            <a:spLocks noGrp="1"/>
          </p:cNvSpPr>
          <p:nvPr>
            <p:ph type="body" sz="quarter" idx="16"/>
          </p:nvPr>
        </p:nvSpPr>
        <p:spPr/>
        <p:txBody>
          <a:bodyPr/>
          <a:lstStyle/>
          <a:p>
            <a:r>
              <a:rPr lang="en-US" dirty="0"/>
              <a:t>Evidence</a:t>
            </a:r>
          </a:p>
        </p:txBody>
      </p:sp>
      <p:sp>
        <p:nvSpPr>
          <p:cNvPr id="15" name="Text Placeholder 14">
            <a:extLst>
              <a:ext uri="{FF2B5EF4-FFF2-40B4-BE49-F238E27FC236}">
                <a16:creationId xmlns:a16="http://schemas.microsoft.com/office/drawing/2014/main" id="{24E18385-8BEA-4522-ABAA-5AB38F0D4FC2}"/>
              </a:ext>
            </a:extLst>
          </p:cNvPr>
          <p:cNvSpPr>
            <a:spLocks noGrp="1"/>
          </p:cNvSpPr>
          <p:nvPr>
            <p:ph type="body" idx="1"/>
          </p:nvPr>
        </p:nvSpPr>
        <p:spPr/>
        <p:txBody>
          <a:bodyPr/>
          <a:lstStyle/>
          <a:p>
            <a:r>
              <a:rPr lang="en-US" dirty="0"/>
              <a:t>Link to Content:</a:t>
            </a:r>
          </a:p>
        </p:txBody>
      </p:sp>
      <p:sp>
        <p:nvSpPr>
          <p:cNvPr id="16" name="Content Placeholder 15">
            <a:extLst>
              <a:ext uri="{FF2B5EF4-FFF2-40B4-BE49-F238E27FC236}">
                <a16:creationId xmlns:a16="http://schemas.microsoft.com/office/drawing/2014/main" id="{1DCFA8A2-3FB8-48CA-933D-0800A9D2A2A2}"/>
              </a:ext>
            </a:extLst>
          </p:cNvPr>
          <p:cNvSpPr>
            <a:spLocks noGrp="1"/>
          </p:cNvSpPr>
          <p:nvPr>
            <p:ph sz="half" idx="13"/>
          </p:nvPr>
        </p:nvSpPr>
        <p:spPr>
          <a:xfrm>
            <a:off x="635855" y="3085239"/>
            <a:ext cx="5475290" cy="1085849"/>
          </a:xfrm>
        </p:spPr>
        <p:txBody>
          <a:bodyPr/>
          <a:lstStyle/>
          <a:p>
            <a:pPr>
              <a:buClr>
                <a:schemeClr val="accent2"/>
              </a:buClr>
            </a:pPr>
            <a:r>
              <a:rPr lang="en-US" dirty="0">
                <a:hlinkClick r:id="rId5"/>
              </a:rPr>
              <a:t>https://xd.adobe.com/view/05438a9a-1654-49a6-46d6-639e899888e3-7372/</a:t>
            </a:r>
            <a:endParaRPr lang="en-US" dirty="0"/>
          </a:p>
          <a:p>
            <a:pPr>
              <a:buClr>
                <a:schemeClr val="accent2"/>
              </a:buClr>
            </a:pPr>
            <a:endParaRPr lang="en-US" dirty="0"/>
          </a:p>
        </p:txBody>
      </p:sp>
      <p:sp>
        <p:nvSpPr>
          <p:cNvPr id="17" name="Text Placeholder 16">
            <a:extLst>
              <a:ext uri="{FF2B5EF4-FFF2-40B4-BE49-F238E27FC236}">
                <a16:creationId xmlns:a16="http://schemas.microsoft.com/office/drawing/2014/main" id="{640A3223-3DA3-4CF2-82B6-1447667547BD}"/>
              </a:ext>
            </a:extLst>
          </p:cNvPr>
          <p:cNvSpPr>
            <a:spLocks noGrp="1"/>
          </p:cNvSpPr>
          <p:nvPr>
            <p:ph type="body" sz="quarter" idx="14"/>
          </p:nvPr>
        </p:nvSpPr>
        <p:spPr>
          <a:xfrm>
            <a:off x="6196014" y="2102971"/>
            <a:ext cx="5475600" cy="1147969"/>
          </a:xfrm>
        </p:spPr>
        <p:txBody>
          <a:bodyPr>
            <a:normAutofit/>
          </a:bodyPr>
          <a:lstStyle/>
          <a:p>
            <a:r>
              <a:rPr lang="en-US" dirty="0"/>
              <a:t>Explanation of Design Principles/Best Practices:</a:t>
            </a:r>
          </a:p>
        </p:txBody>
      </p:sp>
      <p:sp>
        <p:nvSpPr>
          <p:cNvPr id="18" name="Content Placeholder 17">
            <a:extLst>
              <a:ext uri="{FF2B5EF4-FFF2-40B4-BE49-F238E27FC236}">
                <a16:creationId xmlns:a16="http://schemas.microsoft.com/office/drawing/2014/main" id="{C955AFB3-173C-4848-B3E9-1375591B297E}"/>
              </a:ext>
            </a:extLst>
          </p:cNvPr>
          <p:cNvSpPr>
            <a:spLocks noGrp="1"/>
          </p:cNvSpPr>
          <p:nvPr>
            <p:ph sz="quarter" idx="15"/>
          </p:nvPr>
        </p:nvSpPr>
        <p:spPr>
          <a:xfrm>
            <a:off x="6411598" y="3429000"/>
            <a:ext cx="5475600" cy="2221183"/>
          </a:xfrm>
        </p:spPr>
        <p:txBody>
          <a:bodyPr/>
          <a:lstStyle/>
          <a:p>
            <a:pPr>
              <a:buClr>
                <a:schemeClr val="accent2"/>
              </a:buClr>
            </a:pPr>
            <a:r>
              <a:rPr lang="en-US" dirty="0"/>
              <a:t>iOS Guidelines</a:t>
            </a:r>
          </a:p>
        </p:txBody>
      </p:sp>
      <p:sp>
        <p:nvSpPr>
          <p:cNvPr id="20" name="Footer Placeholder 4">
            <a:extLst>
              <a:ext uri="{FF2B5EF4-FFF2-40B4-BE49-F238E27FC236}">
                <a16:creationId xmlns:a16="http://schemas.microsoft.com/office/drawing/2014/main" id="{391D3201-20F9-4DD7-B4EB-F41AF17CA428}"/>
              </a:ext>
            </a:extLst>
          </p:cNvPr>
          <p:cNvSpPr>
            <a:spLocks noGrp="1"/>
          </p:cNvSpPr>
          <p:nvPr>
            <p:ph type="ftr" sz="quarter" idx="17"/>
          </p:nvPr>
        </p:nvSpPr>
        <p:spPr/>
        <p:txBody>
          <a:bodyPr/>
          <a:lstStyle>
            <a:lvl1pPr algn="r">
              <a:defRPr sz="1200">
                <a:solidFill>
                  <a:schemeClr val="tx1">
                    <a:lumMod val="50000"/>
                    <a:lumOff val="50000"/>
                  </a:schemeClr>
                </a:solidFill>
              </a:defRPr>
            </a:lvl1pPr>
          </a:lstStyle>
          <a:p>
            <a:pPr algn="l"/>
            <a:r>
              <a:rPr lang="en-US" dirty="0"/>
              <a:t>Ehret</a:t>
            </a:r>
          </a:p>
        </p:txBody>
      </p:sp>
      <p:sp>
        <p:nvSpPr>
          <p:cNvPr id="21" name="Slide Number Placeholder 5">
            <a:extLst>
              <a:ext uri="{FF2B5EF4-FFF2-40B4-BE49-F238E27FC236}">
                <a16:creationId xmlns:a16="http://schemas.microsoft.com/office/drawing/2014/main" id="{C7C65DDB-24F2-44CF-AE02-F3A6C8B1858B}"/>
              </a:ext>
            </a:extLst>
          </p:cNvPr>
          <p:cNvSpPr>
            <a:spLocks noGrp="1"/>
          </p:cNvSpPr>
          <p:nvPr>
            <p:ph type="sldNum" sz="quarter" idx="18"/>
          </p:nvPr>
        </p:nvSpPr>
        <p:spPr/>
        <p:txBody>
          <a:bodyPr/>
          <a:lstStyle>
            <a:lvl1pPr algn="r">
              <a:defRPr sz="1200">
                <a:solidFill>
                  <a:schemeClr val="tx1">
                    <a:lumMod val="50000"/>
                    <a:lumOff val="50000"/>
                  </a:schemeClr>
                </a:solidFill>
              </a:defRPr>
            </a:lvl1pPr>
          </a:lstStyle>
          <a:p>
            <a:fld id="{8699F50C-BE38-4BD0-BA84-9B090E1F2B9B}" type="slidenum">
              <a:rPr lang="en-US" smtClean="0"/>
              <a:pPr/>
              <a:t>12</a:t>
            </a:fld>
            <a:endParaRPr lang="en-US" dirty="0"/>
          </a:p>
        </p:txBody>
      </p:sp>
      <p:sp>
        <p:nvSpPr>
          <p:cNvPr id="10" name="Rectangle 9">
            <a:extLst>
              <a:ext uri="{FF2B5EF4-FFF2-40B4-BE49-F238E27FC236}">
                <a16:creationId xmlns:a16="http://schemas.microsoft.com/office/drawing/2014/main" id="{C4C5CD31-321B-344E-9D41-5425B5F9EC3E}"/>
              </a:ext>
            </a:extLst>
          </p:cNvPr>
          <p:cNvSpPr/>
          <p:nvPr/>
        </p:nvSpPr>
        <p:spPr>
          <a:xfrm>
            <a:off x="11029950" y="257175"/>
            <a:ext cx="971550" cy="5143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descr="content creation ">
            <a:hlinkClick r:id="" action="ppaction://media"/>
            <a:extLst>
              <a:ext uri="{FF2B5EF4-FFF2-40B4-BE49-F238E27FC236}">
                <a16:creationId xmlns:a16="http://schemas.microsoft.com/office/drawing/2014/main" id="{EBB1903A-0987-D540-9031-49037B9CE7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9151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a:extLst>
              <a:ext uri="{FF2B5EF4-FFF2-40B4-BE49-F238E27FC236}">
                <a16:creationId xmlns:a16="http://schemas.microsoft.com/office/drawing/2014/main" id="{92896B42-4638-40D0-8887-7AB8D1D86B3D}"/>
              </a:ext>
            </a:extLst>
          </p:cNvPr>
          <p:cNvSpPr>
            <a:spLocks noGrp="1"/>
          </p:cNvSpPr>
          <p:nvPr>
            <p:ph type="title"/>
          </p:nvPr>
        </p:nvSpPr>
        <p:spPr/>
        <p:txBody>
          <a:bodyPr/>
          <a:lstStyle/>
          <a:p>
            <a:r>
              <a:rPr lang="en-US" dirty="0" err="1"/>
              <a:t>UserTesting.com</a:t>
            </a:r>
            <a:endParaRPr lang="en-US" b="0" dirty="0"/>
          </a:p>
        </p:txBody>
      </p:sp>
      <p:sp>
        <p:nvSpPr>
          <p:cNvPr id="17" name="Text Placeholder 18">
            <a:extLst>
              <a:ext uri="{FF2B5EF4-FFF2-40B4-BE49-F238E27FC236}">
                <a16:creationId xmlns:a16="http://schemas.microsoft.com/office/drawing/2014/main" id="{D7CE36F2-C321-46C5-AFD9-00917224D390}"/>
              </a:ext>
            </a:extLst>
          </p:cNvPr>
          <p:cNvSpPr>
            <a:spLocks noGrp="1"/>
          </p:cNvSpPr>
          <p:nvPr>
            <p:ph type="body" sz="quarter" idx="16"/>
          </p:nvPr>
        </p:nvSpPr>
        <p:spPr/>
        <p:txBody>
          <a:bodyPr/>
          <a:lstStyle/>
          <a:p>
            <a:r>
              <a:rPr lang="en-US" dirty="0"/>
              <a:t>Findings</a:t>
            </a:r>
          </a:p>
        </p:txBody>
      </p:sp>
      <p:sp>
        <p:nvSpPr>
          <p:cNvPr id="33" name="Text Placeholder 32">
            <a:extLst>
              <a:ext uri="{FF2B5EF4-FFF2-40B4-BE49-F238E27FC236}">
                <a16:creationId xmlns:a16="http://schemas.microsoft.com/office/drawing/2014/main" id="{7CFD0302-279C-8A48-9E27-AD5B08D6501E}"/>
              </a:ext>
            </a:extLst>
          </p:cNvPr>
          <p:cNvSpPr>
            <a:spLocks noGrp="1"/>
          </p:cNvSpPr>
          <p:nvPr>
            <p:ph type="body" sz="quarter" idx="19"/>
          </p:nvPr>
        </p:nvSpPr>
        <p:spPr>
          <a:xfrm>
            <a:off x="4881603" y="5906569"/>
            <a:ext cx="7141195" cy="816668"/>
          </a:xfrm>
        </p:spPr>
        <p:txBody>
          <a:bodyPr/>
          <a:lstStyle/>
          <a:p>
            <a:pPr>
              <a:buClr>
                <a:schemeClr val="accent2"/>
              </a:buClr>
            </a:pPr>
            <a:r>
              <a:rPr lang="en-US" sz="1200" dirty="0">
                <a:hlinkClick r:id="rId5"/>
              </a:rPr>
              <a:t>https://www.usertesting.com/v/9d69335a-f8fb-4652-aa57-9ef4a37fcf6e?encrypted_video_handle=b3408214-b3ba-48bc-a65e-749cf5b7068a#!/notes</a:t>
            </a:r>
            <a:endParaRPr lang="en-US" sz="1200" dirty="0"/>
          </a:p>
          <a:p>
            <a:pPr>
              <a:buClr>
                <a:schemeClr val="accent2"/>
              </a:buClr>
            </a:pPr>
            <a:endParaRPr lang="en-US" dirty="0"/>
          </a:p>
          <a:p>
            <a:pPr fontAlgn="base"/>
            <a:endParaRPr lang="en-US" dirty="0"/>
          </a:p>
        </p:txBody>
      </p:sp>
      <p:sp>
        <p:nvSpPr>
          <p:cNvPr id="3" name="Footer Placeholder 2">
            <a:extLst>
              <a:ext uri="{FF2B5EF4-FFF2-40B4-BE49-F238E27FC236}">
                <a16:creationId xmlns:a16="http://schemas.microsoft.com/office/drawing/2014/main" id="{B04C11C9-3DF6-471E-87C0-4DCED41031D4}"/>
              </a:ext>
            </a:extLst>
          </p:cNvPr>
          <p:cNvSpPr>
            <a:spLocks noGrp="1"/>
          </p:cNvSpPr>
          <p:nvPr>
            <p:ph type="ftr" sz="quarter" idx="17"/>
          </p:nvPr>
        </p:nvSpPr>
        <p:spPr/>
        <p:txBody>
          <a:bodyPr/>
          <a:lstStyle/>
          <a:p>
            <a:r>
              <a:rPr lang="en-US" dirty="0"/>
              <a:t>Ehret</a:t>
            </a:r>
          </a:p>
        </p:txBody>
      </p:sp>
      <p:sp>
        <p:nvSpPr>
          <p:cNvPr id="4" name="Slide Number Placeholder 3">
            <a:extLst>
              <a:ext uri="{FF2B5EF4-FFF2-40B4-BE49-F238E27FC236}">
                <a16:creationId xmlns:a16="http://schemas.microsoft.com/office/drawing/2014/main" id="{B2228214-87DB-4B3A-BD81-9A709A69BAAC}"/>
              </a:ext>
            </a:extLst>
          </p:cNvPr>
          <p:cNvSpPr>
            <a:spLocks noGrp="1"/>
          </p:cNvSpPr>
          <p:nvPr>
            <p:ph type="sldNum" sz="quarter" idx="18"/>
          </p:nvPr>
        </p:nvSpPr>
        <p:spPr/>
        <p:txBody>
          <a:bodyPr/>
          <a:lstStyle/>
          <a:p>
            <a:fld id="{8699F50C-BE38-4BD0-BA84-9B090E1F2B9B}" type="slidenum">
              <a:rPr lang="en-US" smtClean="0"/>
              <a:pPr/>
              <a:t>13</a:t>
            </a:fld>
            <a:endParaRPr lang="en-US" dirty="0"/>
          </a:p>
        </p:txBody>
      </p:sp>
      <p:sp>
        <p:nvSpPr>
          <p:cNvPr id="8" name="Rectangle 7">
            <a:extLst>
              <a:ext uri="{FF2B5EF4-FFF2-40B4-BE49-F238E27FC236}">
                <a16:creationId xmlns:a16="http://schemas.microsoft.com/office/drawing/2014/main" id="{C05F2B20-810D-B741-9BC0-8CB29AB01CCA}"/>
              </a:ext>
            </a:extLst>
          </p:cNvPr>
          <p:cNvSpPr/>
          <p:nvPr/>
        </p:nvSpPr>
        <p:spPr>
          <a:xfrm>
            <a:off x="11029950" y="257175"/>
            <a:ext cx="971550" cy="5143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6C62812-453B-9E4D-A25A-D019CA63DF41}"/>
              </a:ext>
            </a:extLst>
          </p:cNvPr>
          <p:cNvPicPr>
            <a:picLocks noChangeAspect="1"/>
          </p:cNvPicPr>
          <p:nvPr/>
        </p:nvPicPr>
        <p:blipFill>
          <a:blip r:embed="rId6"/>
          <a:stretch>
            <a:fillRect/>
          </a:stretch>
        </p:blipFill>
        <p:spPr>
          <a:xfrm>
            <a:off x="7600432" y="845246"/>
            <a:ext cx="4114800" cy="3548347"/>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C46CDCF7-64CB-7D46-932D-51F124D5D338}"/>
              </a:ext>
            </a:extLst>
          </p:cNvPr>
          <p:cNvSpPr txBox="1"/>
          <p:nvPr/>
        </p:nvSpPr>
        <p:spPr>
          <a:xfrm>
            <a:off x="439502" y="4172552"/>
            <a:ext cx="11312996" cy="1938992"/>
          </a:xfrm>
          <a:prstGeom prst="rect">
            <a:avLst/>
          </a:prstGeom>
          <a:noFill/>
          <a:effectLst>
            <a:outerShdw blurRad="63500" sx="158000" sy="158000" algn="ctr" rotWithShape="0">
              <a:prstClr val="black">
                <a:alpha val="51000"/>
              </a:prstClr>
            </a:outerShdw>
          </a:effectLst>
        </p:spPr>
        <p:txBody>
          <a:bodyPr wrap="square" rtlCol="0">
            <a:spAutoFit/>
          </a:bodyPr>
          <a:lstStyle/>
          <a:p>
            <a:pPr fontAlgn="base"/>
            <a:r>
              <a:rPr lang="en-US" sz="2400" b="1" dirty="0"/>
              <a:t>Introduction/Scenario:</a:t>
            </a:r>
          </a:p>
          <a:p>
            <a:pPr fontAlgn="base"/>
            <a:r>
              <a:rPr lang="en-US" sz="2400" dirty="0"/>
              <a:t>Imagine you have accessibility needs and you are visiting the RampUP Prototype mobile app screen to help locate ramps in a local city/town. In this case, it is created as part of a UX class project. This prototype activity is for a learning activity. Please offer your feedback on different interaction</a:t>
            </a:r>
          </a:p>
        </p:txBody>
      </p:sp>
      <p:pic>
        <p:nvPicPr>
          <p:cNvPr id="7" name="Picture 6">
            <a:hlinkClick r:id="rId5"/>
            <a:extLst>
              <a:ext uri="{FF2B5EF4-FFF2-40B4-BE49-F238E27FC236}">
                <a16:creationId xmlns:a16="http://schemas.microsoft.com/office/drawing/2014/main" id="{ED0207E1-E819-3D45-BEA5-9185FAF38DAA}"/>
              </a:ext>
            </a:extLst>
          </p:cNvPr>
          <p:cNvPicPr>
            <a:picLocks noChangeAspect="1"/>
          </p:cNvPicPr>
          <p:nvPr/>
        </p:nvPicPr>
        <p:blipFill>
          <a:blip r:embed="rId7"/>
          <a:stretch>
            <a:fillRect/>
          </a:stretch>
        </p:blipFill>
        <p:spPr>
          <a:xfrm>
            <a:off x="4419603" y="1459949"/>
            <a:ext cx="2903284" cy="2933644"/>
          </a:xfrm>
          <a:prstGeom prst="rect">
            <a:avLst/>
          </a:prstGeom>
        </p:spPr>
      </p:pic>
      <p:pic>
        <p:nvPicPr>
          <p:cNvPr id="9" name="Online Media 8" descr="user testing 1">
            <a:hlinkClick r:id="" action="ppaction://media"/>
            <a:extLst>
              <a:ext uri="{FF2B5EF4-FFF2-40B4-BE49-F238E27FC236}">
                <a16:creationId xmlns:a16="http://schemas.microsoft.com/office/drawing/2014/main" id="{9224390A-DEC1-6C42-B040-EE28644AEB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100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2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3">
            <a:extLst>
              <a:ext uri="{FF2B5EF4-FFF2-40B4-BE49-F238E27FC236}">
                <a16:creationId xmlns:a16="http://schemas.microsoft.com/office/drawing/2014/main" id="{92896B42-4638-40D0-8887-7AB8D1D86B3D}"/>
              </a:ext>
            </a:extLst>
          </p:cNvPr>
          <p:cNvSpPr>
            <a:spLocks noGrp="1"/>
          </p:cNvSpPr>
          <p:nvPr>
            <p:ph type="title"/>
          </p:nvPr>
        </p:nvSpPr>
        <p:spPr/>
        <p:txBody>
          <a:bodyPr/>
          <a:lstStyle/>
          <a:p>
            <a:r>
              <a:rPr lang="en-US" dirty="0" err="1"/>
              <a:t>UserTesting.com</a:t>
            </a:r>
            <a:endParaRPr lang="en-US" b="0" dirty="0"/>
          </a:p>
        </p:txBody>
      </p:sp>
      <p:sp>
        <p:nvSpPr>
          <p:cNvPr id="17" name="Text Placeholder 18">
            <a:extLst>
              <a:ext uri="{FF2B5EF4-FFF2-40B4-BE49-F238E27FC236}">
                <a16:creationId xmlns:a16="http://schemas.microsoft.com/office/drawing/2014/main" id="{D7CE36F2-C321-46C5-AFD9-00917224D390}"/>
              </a:ext>
            </a:extLst>
          </p:cNvPr>
          <p:cNvSpPr>
            <a:spLocks noGrp="1"/>
          </p:cNvSpPr>
          <p:nvPr>
            <p:ph type="body" sz="quarter" idx="16"/>
          </p:nvPr>
        </p:nvSpPr>
        <p:spPr/>
        <p:txBody>
          <a:bodyPr/>
          <a:lstStyle/>
          <a:p>
            <a:r>
              <a:rPr lang="en-US" dirty="0"/>
              <a:t>Findings</a:t>
            </a:r>
          </a:p>
        </p:txBody>
      </p:sp>
      <p:sp>
        <p:nvSpPr>
          <p:cNvPr id="33" name="Text Placeholder 32">
            <a:extLst>
              <a:ext uri="{FF2B5EF4-FFF2-40B4-BE49-F238E27FC236}">
                <a16:creationId xmlns:a16="http://schemas.microsoft.com/office/drawing/2014/main" id="{7CFD0302-279C-8A48-9E27-AD5B08D6501E}"/>
              </a:ext>
            </a:extLst>
          </p:cNvPr>
          <p:cNvSpPr>
            <a:spLocks noGrp="1"/>
          </p:cNvSpPr>
          <p:nvPr>
            <p:ph type="body" sz="quarter" idx="19"/>
          </p:nvPr>
        </p:nvSpPr>
        <p:spPr>
          <a:xfrm>
            <a:off x="4756721" y="5737268"/>
            <a:ext cx="7244779" cy="605220"/>
          </a:xfrm>
        </p:spPr>
        <p:txBody>
          <a:bodyPr/>
          <a:lstStyle/>
          <a:p>
            <a:pPr>
              <a:buClr>
                <a:schemeClr val="accent2"/>
              </a:buClr>
            </a:pPr>
            <a:r>
              <a:rPr lang="en-US" sz="1400" dirty="0">
                <a:hlinkClick r:id="rId5"/>
              </a:rPr>
              <a:t>https://www.usertesting.com/v/488c5356-c99e-4afb-9f06-0184325c116c?encrypted_video_handle=12c67d8f-069a-43de-9dca-2088e090a864#!/tasks</a:t>
            </a:r>
            <a:endParaRPr lang="en-US" sz="1400" dirty="0"/>
          </a:p>
          <a:p>
            <a:pPr>
              <a:buClr>
                <a:schemeClr val="accent2"/>
              </a:buClr>
            </a:pPr>
            <a:endParaRPr lang="en-US" dirty="0"/>
          </a:p>
          <a:p>
            <a:pPr fontAlgn="base"/>
            <a:endParaRPr lang="en-US" dirty="0"/>
          </a:p>
        </p:txBody>
      </p:sp>
      <p:sp>
        <p:nvSpPr>
          <p:cNvPr id="3" name="Footer Placeholder 2">
            <a:extLst>
              <a:ext uri="{FF2B5EF4-FFF2-40B4-BE49-F238E27FC236}">
                <a16:creationId xmlns:a16="http://schemas.microsoft.com/office/drawing/2014/main" id="{B04C11C9-3DF6-471E-87C0-4DCED41031D4}"/>
              </a:ext>
            </a:extLst>
          </p:cNvPr>
          <p:cNvSpPr>
            <a:spLocks noGrp="1"/>
          </p:cNvSpPr>
          <p:nvPr>
            <p:ph type="ftr" sz="quarter" idx="17"/>
          </p:nvPr>
        </p:nvSpPr>
        <p:spPr/>
        <p:txBody>
          <a:bodyPr/>
          <a:lstStyle/>
          <a:p>
            <a:r>
              <a:rPr lang="en-US" dirty="0"/>
              <a:t>Ehret</a:t>
            </a:r>
          </a:p>
        </p:txBody>
      </p:sp>
      <p:sp>
        <p:nvSpPr>
          <p:cNvPr id="4" name="Slide Number Placeholder 3">
            <a:extLst>
              <a:ext uri="{FF2B5EF4-FFF2-40B4-BE49-F238E27FC236}">
                <a16:creationId xmlns:a16="http://schemas.microsoft.com/office/drawing/2014/main" id="{B2228214-87DB-4B3A-BD81-9A709A69BAAC}"/>
              </a:ext>
            </a:extLst>
          </p:cNvPr>
          <p:cNvSpPr>
            <a:spLocks noGrp="1"/>
          </p:cNvSpPr>
          <p:nvPr>
            <p:ph type="sldNum" sz="quarter" idx="18"/>
          </p:nvPr>
        </p:nvSpPr>
        <p:spPr/>
        <p:txBody>
          <a:bodyPr/>
          <a:lstStyle/>
          <a:p>
            <a:fld id="{8699F50C-BE38-4BD0-BA84-9B090E1F2B9B}" type="slidenum">
              <a:rPr lang="en-US" smtClean="0"/>
              <a:pPr/>
              <a:t>14</a:t>
            </a:fld>
            <a:endParaRPr lang="en-US" dirty="0"/>
          </a:p>
        </p:txBody>
      </p:sp>
      <p:sp>
        <p:nvSpPr>
          <p:cNvPr id="8" name="Rectangle 7">
            <a:extLst>
              <a:ext uri="{FF2B5EF4-FFF2-40B4-BE49-F238E27FC236}">
                <a16:creationId xmlns:a16="http://schemas.microsoft.com/office/drawing/2014/main" id="{C05F2B20-810D-B741-9BC0-8CB29AB01CCA}"/>
              </a:ext>
            </a:extLst>
          </p:cNvPr>
          <p:cNvSpPr/>
          <p:nvPr/>
        </p:nvSpPr>
        <p:spPr>
          <a:xfrm>
            <a:off x="11029950" y="257175"/>
            <a:ext cx="971550" cy="5143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6CDCF7-64CB-7D46-932D-51F124D5D338}"/>
              </a:ext>
            </a:extLst>
          </p:cNvPr>
          <p:cNvSpPr txBox="1"/>
          <p:nvPr/>
        </p:nvSpPr>
        <p:spPr>
          <a:xfrm>
            <a:off x="439502" y="4172552"/>
            <a:ext cx="11312996" cy="1938992"/>
          </a:xfrm>
          <a:prstGeom prst="rect">
            <a:avLst/>
          </a:prstGeom>
          <a:noFill/>
          <a:effectLst>
            <a:outerShdw blurRad="63500" sx="158000" sy="158000" algn="ctr" rotWithShape="0">
              <a:prstClr val="black">
                <a:alpha val="51000"/>
              </a:prstClr>
            </a:outerShdw>
          </a:effectLst>
        </p:spPr>
        <p:txBody>
          <a:bodyPr wrap="square" rtlCol="0">
            <a:spAutoFit/>
          </a:bodyPr>
          <a:lstStyle/>
          <a:p>
            <a:pPr fontAlgn="base"/>
            <a:r>
              <a:rPr lang="en-US" sz="2400" b="1" dirty="0"/>
              <a:t>Introduction/Scenario:</a:t>
            </a:r>
          </a:p>
          <a:p>
            <a:pPr fontAlgn="base"/>
            <a:r>
              <a:rPr lang="en-US" sz="2400" dirty="0"/>
              <a:t>Imagine you have accessibility needs and you are visiting the RampUP Prototype mobile app screen to help locate ramps in a local city/town. In this case, it is created as part of a UX class project. This prototype activity is for a learning activity. Please offer your feedback on different interaction</a:t>
            </a:r>
          </a:p>
        </p:txBody>
      </p:sp>
      <p:pic>
        <p:nvPicPr>
          <p:cNvPr id="2" name="Picture 1">
            <a:extLst>
              <a:ext uri="{FF2B5EF4-FFF2-40B4-BE49-F238E27FC236}">
                <a16:creationId xmlns:a16="http://schemas.microsoft.com/office/drawing/2014/main" id="{15272856-B992-7545-8A4A-1CD111F0DD94}"/>
              </a:ext>
            </a:extLst>
          </p:cNvPr>
          <p:cNvPicPr>
            <a:picLocks noChangeAspect="1"/>
          </p:cNvPicPr>
          <p:nvPr/>
        </p:nvPicPr>
        <p:blipFill>
          <a:blip r:embed="rId6"/>
          <a:stretch>
            <a:fillRect/>
          </a:stretch>
        </p:blipFill>
        <p:spPr>
          <a:xfrm>
            <a:off x="7074597" y="312464"/>
            <a:ext cx="3942147" cy="3942147"/>
          </a:xfrm>
          <a:prstGeom prst="rect">
            <a:avLst/>
          </a:prstGeom>
          <a:effectLst>
            <a:outerShdw blurRad="63500" sx="102000" sy="102000" algn="ctr" rotWithShape="0">
              <a:prstClr val="black">
                <a:alpha val="40000"/>
              </a:prstClr>
            </a:outerShdw>
          </a:effectLst>
        </p:spPr>
      </p:pic>
      <p:pic>
        <p:nvPicPr>
          <p:cNvPr id="9" name="Picture 8" descr="A screenshot of a cell phone&#10;&#10;Description automatically generated">
            <a:hlinkClick r:id="rId5"/>
            <a:extLst>
              <a:ext uri="{FF2B5EF4-FFF2-40B4-BE49-F238E27FC236}">
                <a16:creationId xmlns:a16="http://schemas.microsoft.com/office/drawing/2014/main" id="{AC1112C1-9003-C84F-9F2A-C827371B0562}"/>
              </a:ext>
            </a:extLst>
          </p:cNvPr>
          <p:cNvPicPr>
            <a:picLocks noChangeAspect="1"/>
          </p:cNvPicPr>
          <p:nvPr/>
        </p:nvPicPr>
        <p:blipFill>
          <a:blip r:embed="rId7"/>
          <a:stretch>
            <a:fillRect/>
          </a:stretch>
        </p:blipFill>
        <p:spPr>
          <a:xfrm>
            <a:off x="3842462" y="1376931"/>
            <a:ext cx="2904289" cy="2877679"/>
          </a:xfrm>
          <a:prstGeom prst="rect">
            <a:avLst/>
          </a:prstGeom>
        </p:spPr>
      </p:pic>
      <p:pic>
        <p:nvPicPr>
          <p:cNvPr id="10" name="Online Media 9" descr="user testing 2">
            <a:hlinkClick r:id="" action="ppaction://media"/>
            <a:extLst>
              <a:ext uri="{FF2B5EF4-FFF2-40B4-BE49-F238E27FC236}">
                <a16:creationId xmlns:a16="http://schemas.microsoft.com/office/drawing/2014/main" id="{A70DC943-4379-3742-B165-DCD5A86E1A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78251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ooter Placeholder 1">
            <a:extLst>
              <a:ext uri="{FF2B5EF4-FFF2-40B4-BE49-F238E27FC236}">
                <a16:creationId xmlns:a16="http://schemas.microsoft.com/office/drawing/2014/main" id="{EA0CADBD-A27B-4B98-8876-B6C7F81BFF88}"/>
              </a:ext>
            </a:extLst>
          </p:cNvPr>
          <p:cNvSpPr>
            <a:spLocks noGrp="1"/>
          </p:cNvSpPr>
          <p:nvPr>
            <p:ph type="ftr" sz="quarter" idx="17"/>
          </p:nvPr>
        </p:nvSpPr>
        <p:spPr>
          <a:xfrm>
            <a:off x="338530" y="6356350"/>
            <a:ext cx="4114800" cy="365125"/>
          </a:xfrm>
        </p:spPr>
        <p:txBody>
          <a:bodyPr/>
          <a:lstStyle/>
          <a:p>
            <a:pPr>
              <a:spcAft>
                <a:spcPts val="600"/>
              </a:spcAft>
            </a:pPr>
            <a:r>
              <a:rPr lang="en-US" dirty="0"/>
              <a:t>Ehret</a:t>
            </a:r>
            <a:endParaRPr lang="en-US" noProof="0" dirty="0"/>
          </a:p>
        </p:txBody>
      </p:sp>
      <p:sp>
        <p:nvSpPr>
          <p:cNvPr id="18" name="Slide Number Placeholder 2">
            <a:extLst>
              <a:ext uri="{FF2B5EF4-FFF2-40B4-BE49-F238E27FC236}">
                <a16:creationId xmlns:a16="http://schemas.microsoft.com/office/drawing/2014/main" id="{8FCD1839-9BEA-4F91-A4F2-CB3BEB31441A}"/>
              </a:ext>
            </a:extLst>
          </p:cNvPr>
          <p:cNvSpPr>
            <a:spLocks noGrp="1"/>
          </p:cNvSpPr>
          <p:nvPr>
            <p:ph type="sldNum" sz="quarter" idx="18"/>
          </p:nvPr>
        </p:nvSpPr>
        <p:spPr>
          <a:xfrm>
            <a:off x="11146971" y="6356350"/>
            <a:ext cx="740227" cy="365125"/>
          </a:xfrm>
        </p:spPr>
        <p:txBody>
          <a:bodyPr/>
          <a:lstStyle/>
          <a:p>
            <a:pPr>
              <a:spcAft>
                <a:spcPts val="600"/>
              </a:spcAft>
            </a:pPr>
            <a:fld id="{8699F50C-BE38-4BD0-BA84-9B090E1F2B9B}" type="slidenum">
              <a:rPr lang="en-US" noProof="0" smtClean="0"/>
              <a:pPr>
                <a:spcAft>
                  <a:spcPts val="600"/>
                </a:spcAft>
              </a:pPr>
              <a:t>15</a:t>
            </a:fld>
            <a:endParaRPr lang="en-US" noProof="0"/>
          </a:p>
        </p:txBody>
      </p:sp>
      <p:pic>
        <p:nvPicPr>
          <p:cNvPr id="7" name="Picture Placeholder 6" descr="A picture containing indoor, person, table, sitting&#10;&#10;Description automatically generated">
            <a:extLst>
              <a:ext uri="{FF2B5EF4-FFF2-40B4-BE49-F238E27FC236}">
                <a16:creationId xmlns:a16="http://schemas.microsoft.com/office/drawing/2014/main" id="{E4DC76F5-83C4-F144-B0CB-E54E5A7FCFBD}"/>
              </a:ext>
            </a:extLst>
          </p:cNvPr>
          <p:cNvPicPr>
            <a:picLocks noGrp="1" noChangeAspect="1"/>
          </p:cNvPicPr>
          <p:nvPr>
            <p:ph idx="1"/>
          </p:nvPr>
        </p:nvPicPr>
        <p:blipFill rotWithShape="1">
          <a:blip r:embed="rId5"/>
          <a:srcRect t="10012" r="1" b="27699"/>
          <a:stretch/>
        </p:blipFill>
        <p:spPr>
          <a:xfrm>
            <a:off x="518678" y="1671924"/>
            <a:ext cx="10835122" cy="4505039"/>
          </a:xfrm>
          <a:prstGeom prst="rect">
            <a:avLst/>
          </a:prstGeom>
          <a:noFill/>
        </p:spPr>
      </p:pic>
      <p:sp>
        <p:nvSpPr>
          <p:cNvPr id="11" name="Title 10">
            <a:extLst>
              <a:ext uri="{FF2B5EF4-FFF2-40B4-BE49-F238E27FC236}">
                <a16:creationId xmlns:a16="http://schemas.microsoft.com/office/drawing/2014/main" id="{69D4BCF2-C773-495F-A4D5-860FB6A2FA91}"/>
              </a:ext>
            </a:extLst>
          </p:cNvPr>
          <p:cNvSpPr>
            <a:spLocks noGrp="1"/>
          </p:cNvSpPr>
          <p:nvPr>
            <p:ph type="title"/>
          </p:nvPr>
        </p:nvSpPr>
        <p:spPr>
          <a:xfrm>
            <a:off x="518678" y="209028"/>
            <a:ext cx="8333222" cy="1283509"/>
          </a:xfrm>
          <a:prstGeom prst="rect">
            <a:avLst/>
          </a:prstGeom>
        </p:spPr>
        <p:txBody>
          <a:bodyPr anchor="b">
            <a:normAutofit/>
          </a:bodyPr>
          <a:lstStyle/>
          <a:p>
            <a:r>
              <a:rPr lang="en-US" sz="3700" dirty="0"/>
              <a:t>Final Reflections //</a:t>
            </a:r>
            <a:br>
              <a:rPr lang="en-US" sz="3700" dirty="0"/>
            </a:br>
            <a:r>
              <a:rPr lang="en-US" sz="3700" dirty="0"/>
              <a:t>Thoughts on HCD Approach to Designing</a:t>
            </a:r>
            <a:endParaRPr lang="en-US" sz="3700" b="0" dirty="0"/>
          </a:p>
        </p:txBody>
      </p:sp>
      <p:sp>
        <p:nvSpPr>
          <p:cNvPr id="8" name="Rectangle 7">
            <a:extLst>
              <a:ext uri="{FF2B5EF4-FFF2-40B4-BE49-F238E27FC236}">
                <a16:creationId xmlns:a16="http://schemas.microsoft.com/office/drawing/2014/main" id="{5EE94066-CE7D-6444-ADD4-1223B86B1CB9}"/>
              </a:ext>
            </a:extLst>
          </p:cNvPr>
          <p:cNvSpPr/>
          <p:nvPr/>
        </p:nvSpPr>
        <p:spPr>
          <a:xfrm>
            <a:off x="11146971" y="209028"/>
            <a:ext cx="740227" cy="472009"/>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nline Media 8" descr="reflection">
            <a:hlinkClick r:id="" action="ppaction://media"/>
            <a:extLst>
              <a:ext uri="{FF2B5EF4-FFF2-40B4-BE49-F238E27FC236}">
                <a16:creationId xmlns:a16="http://schemas.microsoft.com/office/drawing/2014/main" id="{F66EB335-40DD-7842-AB3F-821E45A40E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00922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9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a:off x="190500" y="157503"/>
            <a:ext cx="3353235" cy="653069"/>
          </a:xfrm>
        </p:spPr>
        <p:txBody>
          <a:bodyPr/>
          <a:lstStyle/>
          <a:p>
            <a:r>
              <a:rPr lang="en-US" dirty="0"/>
              <a:t>Works Cited:</a:t>
            </a:r>
          </a:p>
        </p:txBody>
      </p:sp>
      <p:sp>
        <p:nvSpPr>
          <p:cNvPr id="8" name="TextBox 7">
            <a:hlinkClick r:id="rId3"/>
            <a:extLst>
              <a:ext uri="{FF2B5EF4-FFF2-40B4-BE49-F238E27FC236}">
                <a16:creationId xmlns:a16="http://schemas.microsoft.com/office/drawing/2014/main" id="{5FC6C278-4035-446A-A94B-030E792FDDF5}"/>
              </a:ext>
            </a:extLst>
          </p:cNvPr>
          <p:cNvSpPr txBox="1"/>
          <p:nvPr/>
        </p:nvSpPr>
        <p:spPr>
          <a:xfrm>
            <a:off x="190500" y="771525"/>
            <a:ext cx="10739872" cy="5632311"/>
          </a:xfrm>
          <a:prstGeom prst="rect">
            <a:avLst/>
          </a:prstGeom>
          <a:noFill/>
        </p:spPr>
        <p:txBody>
          <a:bodyPr wrap="square" rtlCol="0">
            <a:spAutoFit/>
          </a:bodyPr>
          <a:lstStyle/>
          <a:p>
            <a:r>
              <a:rPr lang="en-US" sz="1200" dirty="0"/>
              <a:t>Style Guide Resource:</a:t>
            </a:r>
          </a:p>
          <a:p>
            <a:r>
              <a:rPr lang="en-US" sz="1200" dirty="0">
                <a:hlinkClick r:id="rId4"/>
              </a:rPr>
              <a:t>https://www.idpwd.com.au/resources/style-guide/</a:t>
            </a:r>
            <a:endParaRPr lang="en-US" sz="1200" dirty="0"/>
          </a:p>
          <a:p>
            <a:br>
              <a:rPr lang="en-US" sz="1200" dirty="0"/>
            </a:br>
            <a:endParaRPr lang="en-US" sz="1200" dirty="0"/>
          </a:p>
          <a:p>
            <a:r>
              <a:rPr lang="en-US" sz="1200" dirty="0"/>
              <a:t>Apple Design Resources:</a:t>
            </a:r>
          </a:p>
          <a:p>
            <a:r>
              <a:rPr lang="en-US" sz="1200" dirty="0">
                <a:hlinkClick r:id="rId5"/>
              </a:rPr>
              <a:t>https://developer.apple.com/design/resources/</a:t>
            </a:r>
            <a:endParaRPr lang="en-US" sz="1200" dirty="0"/>
          </a:p>
          <a:p>
            <a:br>
              <a:rPr lang="en-US" sz="1200" dirty="0"/>
            </a:br>
            <a:endParaRPr lang="en-US" sz="1200" dirty="0"/>
          </a:p>
          <a:p>
            <a:r>
              <a:rPr lang="en-US" sz="1200" dirty="0"/>
              <a:t>Adobe Products/Resources:</a:t>
            </a:r>
          </a:p>
          <a:p>
            <a:r>
              <a:rPr lang="en-US" sz="1200" dirty="0">
                <a:hlinkClick r:id="rId6"/>
              </a:rPr>
              <a:t>https://www.adobe.com/products/xd/resources.html#panel-3</a:t>
            </a:r>
            <a:endParaRPr lang="en-US" sz="1200" dirty="0"/>
          </a:p>
          <a:p>
            <a:br>
              <a:rPr lang="en-US" sz="1200" dirty="0"/>
            </a:br>
            <a:endParaRPr lang="en-US" sz="1200" dirty="0"/>
          </a:p>
          <a:p>
            <a:r>
              <a:rPr lang="en-US" sz="1200" dirty="0"/>
              <a:t>Apple Color Guideline - made sure all color used on the site is accessible </a:t>
            </a:r>
          </a:p>
          <a:p>
            <a:r>
              <a:rPr lang="en-US" sz="1200" dirty="0">
                <a:hlinkClick r:id="rId7"/>
              </a:rPr>
              <a:t>https://developer.apple.com/design/human-interface-guidelines/ios/visual-design/color/</a:t>
            </a:r>
            <a:endParaRPr lang="en-US" sz="1200" dirty="0"/>
          </a:p>
          <a:p>
            <a:endParaRPr lang="en-US" sz="1200" dirty="0"/>
          </a:p>
          <a:p>
            <a:r>
              <a:rPr lang="en-US" sz="1200" dirty="0"/>
              <a:t>Photos courtesy of:</a:t>
            </a:r>
          </a:p>
          <a:p>
            <a:r>
              <a:rPr lang="en-US" sz="1200" dirty="0">
                <a:hlinkClick r:id="rId8"/>
              </a:rPr>
              <a:t>https://unsplash.com</a:t>
            </a:r>
            <a:endParaRPr lang="en-US" sz="1200" dirty="0"/>
          </a:p>
          <a:p>
            <a:endParaRPr lang="en-US" sz="1200" dirty="0"/>
          </a:p>
          <a:p>
            <a:r>
              <a:rPr lang="en-US" sz="1200" dirty="0"/>
              <a:t>Google Permissions:</a:t>
            </a:r>
          </a:p>
          <a:p>
            <a:r>
              <a:rPr lang="en-US" sz="1200" dirty="0">
                <a:hlinkClick r:id="rId9"/>
              </a:rPr>
              <a:t>https://www.google.com/permissions/trademark/logos-list/</a:t>
            </a:r>
            <a:endParaRPr lang="en-US" sz="1200" dirty="0"/>
          </a:p>
          <a:p>
            <a:endParaRPr lang="en-US" sz="1200" dirty="0"/>
          </a:p>
          <a:p>
            <a:r>
              <a:rPr lang="en-US" sz="1200" dirty="0"/>
              <a:t>Uber Assets:</a:t>
            </a:r>
          </a:p>
          <a:p>
            <a:r>
              <a:rPr lang="en-US" sz="1200" dirty="0">
                <a:hlinkClick r:id="rId10"/>
              </a:rPr>
              <a:t>https://developer.uber.com/docs/riders/guides/design-guidelines</a:t>
            </a:r>
            <a:endParaRPr lang="en-US" sz="1200" dirty="0"/>
          </a:p>
          <a:p>
            <a:endParaRPr lang="en-US" sz="1200" dirty="0"/>
          </a:p>
          <a:p>
            <a:endParaRPr lang="en-US" sz="1200" dirty="0"/>
          </a:p>
          <a:p>
            <a:endParaRPr lang="en-US" sz="1200" dirty="0"/>
          </a:p>
          <a:p>
            <a:endParaRPr lang="en-US" sz="1200" dirty="0"/>
          </a:p>
          <a:p>
            <a:endParaRPr lang="en-US" dirty="0"/>
          </a:p>
          <a:p>
            <a:endParaRPr lang="en-US" dirty="0"/>
          </a:p>
        </p:txBody>
      </p:sp>
      <p:sp>
        <p:nvSpPr>
          <p:cNvPr id="2" name="Slide Number Placeholder 1">
            <a:extLst>
              <a:ext uri="{FF2B5EF4-FFF2-40B4-BE49-F238E27FC236}">
                <a16:creationId xmlns:a16="http://schemas.microsoft.com/office/drawing/2014/main" id="{CD4BD05F-6F41-4DC6-98B4-D58BCFF6D692}"/>
              </a:ext>
            </a:extLst>
          </p:cNvPr>
          <p:cNvSpPr>
            <a:spLocks noGrp="1"/>
          </p:cNvSpPr>
          <p:nvPr>
            <p:ph type="sldNum" sz="quarter" idx="11"/>
          </p:nvPr>
        </p:nvSpPr>
        <p:spPr/>
        <p:txBody>
          <a:bodyPr/>
          <a:lstStyle/>
          <a:p>
            <a:fld id="{8699F50C-BE38-4BD0-BA84-9B090E1F2B9B}" type="slidenum">
              <a:rPr lang="en-US" smtClean="0"/>
              <a:t>16</a:t>
            </a:fld>
            <a:endParaRPr lang="en-US" dirty="0"/>
          </a:p>
        </p:txBody>
      </p:sp>
      <p:sp>
        <p:nvSpPr>
          <p:cNvPr id="5" name="Rectangle 4">
            <a:extLst>
              <a:ext uri="{FF2B5EF4-FFF2-40B4-BE49-F238E27FC236}">
                <a16:creationId xmlns:a16="http://schemas.microsoft.com/office/drawing/2014/main" id="{950E8879-3486-0A40-B28A-AD9103857B9F}"/>
              </a:ext>
            </a:extLst>
          </p:cNvPr>
          <p:cNvSpPr/>
          <p:nvPr/>
        </p:nvSpPr>
        <p:spPr>
          <a:xfrm>
            <a:off x="11029950" y="257175"/>
            <a:ext cx="971550"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82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6">
            <a:extLst>
              <a:ext uri="{FF2B5EF4-FFF2-40B4-BE49-F238E27FC236}">
                <a16:creationId xmlns:a16="http://schemas.microsoft.com/office/drawing/2014/main" id="{BA026684-ED32-4C82-8EFB-03E9E047EA33}"/>
              </a:ext>
            </a:extLst>
          </p:cNvPr>
          <p:cNvPicPr>
            <a:picLocks noGrp="1" noChangeAspect="1"/>
          </p:cNvPicPr>
          <p:nvPr>
            <p:ph type="pic" sz="quarter" idx="13"/>
          </p:nvPr>
        </p:nvPicPr>
        <p:blipFill>
          <a:blip r:embed="rId4"/>
          <a:srcRect/>
          <a:stretch/>
        </p:blipFill>
        <p:spPr>
          <a:xfrm>
            <a:off x="1683398" y="1953314"/>
            <a:ext cx="4428523" cy="2952348"/>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pic>
      <p:sp>
        <p:nvSpPr>
          <p:cNvPr id="8" name="Title 7">
            <a:extLst>
              <a:ext uri="{FF2B5EF4-FFF2-40B4-BE49-F238E27FC236}">
                <a16:creationId xmlns:a16="http://schemas.microsoft.com/office/drawing/2014/main" id="{8B6C5EAB-81FF-4827-A160-22F4363C611A}"/>
              </a:ext>
            </a:extLst>
          </p:cNvPr>
          <p:cNvSpPr>
            <a:spLocks noGrp="1"/>
          </p:cNvSpPr>
          <p:nvPr>
            <p:ph type="ctrTitle"/>
          </p:nvPr>
        </p:nvSpPr>
        <p:spPr/>
        <p:txBody>
          <a:bodyPr/>
          <a:lstStyle/>
          <a:p>
            <a:r>
              <a:rPr lang="en-US" dirty="0"/>
              <a:t>Thank </a:t>
            </a:r>
            <a:r>
              <a:rPr lang="en-US" b="0" dirty="0"/>
              <a:t>You.</a:t>
            </a:r>
          </a:p>
        </p:txBody>
      </p:sp>
      <p:sp>
        <p:nvSpPr>
          <p:cNvPr id="14" name="Text Placeholder 13">
            <a:extLst>
              <a:ext uri="{FF2B5EF4-FFF2-40B4-BE49-F238E27FC236}">
                <a16:creationId xmlns:a16="http://schemas.microsoft.com/office/drawing/2014/main" id="{B6611344-9447-438E-873C-299AF4110B03}"/>
              </a:ext>
            </a:extLst>
          </p:cNvPr>
          <p:cNvSpPr>
            <a:spLocks noGrp="1"/>
          </p:cNvSpPr>
          <p:nvPr>
            <p:ph type="body" sz="quarter" idx="15"/>
          </p:nvPr>
        </p:nvSpPr>
        <p:spPr/>
        <p:txBody>
          <a:bodyPr/>
          <a:lstStyle/>
          <a:p>
            <a:r>
              <a:rPr lang="en-US" dirty="0"/>
              <a:t>Shelby Ehret</a:t>
            </a:r>
          </a:p>
        </p:txBody>
      </p:sp>
      <p:sp>
        <p:nvSpPr>
          <p:cNvPr id="23" name="Text Placeholder 22">
            <a:extLst>
              <a:ext uri="{FF2B5EF4-FFF2-40B4-BE49-F238E27FC236}">
                <a16:creationId xmlns:a16="http://schemas.microsoft.com/office/drawing/2014/main" id="{A0B41C33-430D-4B31-A546-F85646919475}"/>
              </a:ext>
            </a:extLst>
          </p:cNvPr>
          <p:cNvSpPr>
            <a:spLocks noGrp="1"/>
          </p:cNvSpPr>
          <p:nvPr>
            <p:ph type="body" sz="quarter" idx="17"/>
          </p:nvPr>
        </p:nvSpPr>
        <p:spPr/>
        <p:txBody>
          <a:bodyPr/>
          <a:lstStyle/>
          <a:p>
            <a:r>
              <a:rPr lang="en-US" dirty="0"/>
              <a:t>slehret@Loyola.edu</a:t>
            </a:r>
          </a:p>
        </p:txBody>
      </p:sp>
      <p:sp>
        <p:nvSpPr>
          <p:cNvPr id="10" name="TextBox 9">
            <a:extLst>
              <a:ext uri="{FF2B5EF4-FFF2-40B4-BE49-F238E27FC236}">
                <a16:creationId xmlns:a16="http://schemas.microsoft.com/office/drawing/2014/main" id="{E76A72A6-E46B-8645-B68C-3CE7C276DFFA}"/>
              </a:ext>
            </a:extLst>
          </p:cNvPr>
          <p:cNvSpPr txBox="1"/>
          <p:nvPr/>
        </p:nvSpPr>
        <p:spPr>
          <a:xfrm>
            <a:off x="6822928" y="3847337"/>
            <a:ext cx="1628775" cy="369332"/>
          </a:xfrm>
          <a:prstGeom prst="rect">
            <a:avLst/>
          </a:prstGeom>
          <a:noFill/>
        </p:spPr>
        <p:txBody>
          <a:bodyPr wrap="square" rtlCol="0">
            <a:spAutoFit/>
          </a:bodyPr>
          <a:lstStyle/>
          <a:p>
            <a:r>
              <a:rPr lang="en-US" dirty="0"/>
              <a:t>410.617.2528</a:t>
            </a:r>
          </a:p>
        </p:txBody>
      </p:sp>
      <p:sp>
        <p:nvSpPr>
          <p:cNvPr id="11" name="TextBox 10">
            <a:extLst>
              <a:ext uri="{FF2B5EF4-FFF2-40B4-BE49-F238E27FC236}">
                <a16:creationId xmlns:a16="http://schemas.microsoft.com/office/drawing/2014/main" id="{658F592C-CD96-8A49-9409-A20A7C36E747}"/>
              </a:ext>
            </a:extLst>
          </p:cNvPr>
          <p:cNvSpPr txBox="1"/>
          <p:nvPr/>
        </p:nvSpPr>
        <p:spPr>
          <a:xfrm>
            <a:off x="6822928" y="4603913"/>
            <a:ext cx="1206677" cy="369332"/>
          </a:xfrm>
          <a:prstGeom prst="rect">
            <a:avLst/>
          </a:prstGeom>
          <a:noFill/>
        </p:spPr>
        <p:txBody>
          <a:bodyPr wrap="none" rtlCol="0">
            <a:spAutoFit/>
          </a:bodyPr>
          <a:lstStyle/>
          <a:p>
            <a:r>
              <a:rPr lang="en-US" dirty="0"/>
              <a:t>Loyola.edu</a:t>
            </a:r>
          </a:p>
        </p:txBody>
      </p:sp>
      <p:pic>
        <p:nvPicPr>
          <p:cNvPr id="12" name="Online Media 11" descr="thank you">
            <a:hlinkClick r:id="" action="ppaction://media"/>
            <a:extLst>
              <a:ext uri="{FF2B5EF4-FFF2-40B4-BE49-F238E27FC236}">
                <a16:creationId xmlns:a16="http://schemas.microsoft.com/office/drawing/2014/main" id="{E8D9A219-5BE7-DC46-9170-D5EC7378E5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26095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9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E11BF-33A5-4653-A144-CCCBACF58C30}"/>
              </a:ext>
            </a:extLst>
          </p:cNvPr>
          <p:cNvSpPr>
            <a:spLocks noGrp="1"/>
          </p:cNvSpPr>
          <p:nvPr>
            <p:ph type="title"/>
          </p:nvPr>
        </p:nvSpPr>
        <p:spPr>
          <a:xfrm>
            <a:off x="1188602" y="1308484"/>
            <a:ext cx="7342622" cy="1215566"/>
          </a:xfrm>
        </p:spPr>
        <p:txBody>
          <a:bodyPr/>
          <a:lstStyle/>
          <a:p>
            <a:r>
              <a:rPr lang="en-US" dirty="0"/>
              <a:t>Introduction</a:t>
            </a:r>
          </a:p>
        </p:txBody>
      </p:sp>
      <p:sp>
        <p:nvSpPr>
          <p:cNvPr id="9" name="Text Placeholder 8">
            <a:extLst>
              <a:ext uri="{FF2B5EF4-FFF2-40B4-BE49-F238E27FC236}">
                <a16:creationId xmlns:a16="http://schemas.microsoft.com/office/drawing/2014/main" id="{53469036-D1FB-4164-96AE-B6D8CECCFC96}"/>
              </a:ext>
            </a:extLst>
          </p:cNvPr>
          <p:cNvSpPr>
            <a:spLocks noGrp="1"/>
          </p:cNvSpPr>
          <p:nvPr>
            <p:ph type="body" sz="quarter" idx="13"/>
          </p:nvPr>
        </p:nvSpPr>
        <p:spPr>
          <a:xfrm>
            <a:off x="1188603" y="2563477"/>
            <a:ext cx="7342631" cy="608895"/>
          </a:xfrm>
        </p:spPr>
        <p:txBody>
          <a:bodyPr/>
          <a:lstStyle/>
          <a:p>
            <a:r>
              <a:rPr lang="en-US" dirty="0"/>
              <a:t>RampUP App Prototype</a:t>
            </a:r>
          </a:p>
        </p:txBody>
      </p:sp>
      <p:sp>
        <p:nvSpPr>
          <p:cNvPr id="7" name="Content Placeholder 6">
            <a:extLst>
              <a:ext uri="{FF2B5EF4-FFF2-40B4-BE49-F238E27FC236}">
                <a16:creationId xmlns:a16="http://schemas.microsoft.com/office/drawing/2014/main" id="{2482DBEC-EE72-4155-ACC5-87E80C5606A9}"/>
              </a:ext>
            </a:extLst>
          </p:cNvPr>
          <p:cNvSpPr>
            <a:spLocks noGrp="1"/>
          </p:cNvSpPr>
          <p:nvPr>
            <p:ph idx="1"/>
          </p:nvPr>
        </p:nvSpPr>
        <p:spPr>
          <a:xfrm>
            <a:off x="1188602" y="3196915"/>
            <a:ext cx="4942829" cy="2958275"/>
          </a:xfrm>
        </p:spPr>
        <p:txBody>
          <a:bodyPr>
            <a:normAutofit/>
          </a:bodyPr>
          <a:lstStyle/>
          <a:p>
            <a:pPr lvl="0"/>
            <a:r>
              <a:rPr lang="en-US" sz="3600" dirty="0"/>
              <a:t>Design/Content</a:t>
            </a:r>
          </a:p>
          <a:p>
            <a:pPr lvl="0"/>
            <a:r>
              <a:rPr lang="en-US" sz="3600" dirty="0"/>
              <a:t>Purpose</a:t>
            </a:r>
          </a:p>
          <a:p>
            <a:pPr lvl="0"/>
            <a:r>
              <a:rPr lang="en-US" sz="3600" dirty="0"/>
              <a:t>Functions </a:t>
            </a:r>
          </a:p>
        </p:txBody>
      </p:sp>
      <p:sp>
        <p:nvSpPr>
          <p:cNvPr id="11" name="Footer Placeholder 10">
            <a:extLst>
              <a:ext uri="{FF2B5EF4-FFF2-40B4-BE49-F238E27FC236}">
                <a16:creationId xmlns:a16="http://schemas.microsoft.com/office/drawing/2014/main" id="{47F4D2C2-B71A-4089-A3FE-603C32706CA6}"/>
              </a:ext>
            </a:extLst>
          </p:cNvPr>
          <p:cNvSpPr>
            <a:spLocks noGrp="1"/>
          </p:cNvSpPr>
          <p:nvPr>
            <p:ph type="ftr" sz="quarter" idx="14"/>
          </p:nvPr>
        </p:nvSpPr>
        <p:spPr/>
        <p:txBody>
          <a:bodyPr/>
          <a:lstStyle/>
          <a:p>
            <a:r>
              <a:rPr lang="en-US" dirty="0"/>
              <a:t>Ehret</a:t>
            </a:r>
          </a:p>
        </p:txBody>
      </p:sp>
      <p:sp>
        <p:nvSpPr>
          <p:cNvPr id="12" name="Slide Number Placeholder 11">
            <a:extLst>
              <a:ext uri="{FF2B5EF4-FFF2-40B4-BE49-F238E27FC236}">
                <a16:creationId xmlns:a16="http://schemas.microsoft.com/office/drawing/2014/main" id="{FBA1BB58-7555-4382-B178-7ED04E137E77}"/>
              </a:ext>
            </a:extLst>
          </p:cNvPr>
          <p:cNvSpPr>
            <a:spLocks noGrp="1"/>
          </p:cNvSpPr>
          <p:nvPr>
            <p:ph type="sldNum" sz="quarter" idx="15"/>
          </p:nvPr>
        </p:nvSpPr>
        <p:spPr/>
        <p:txBody>
          <a:bodyPr/>
          <a:lstStyle/>
          <a:p>
            <a:fld id="{8699F50C-BE38-4BD0-BA84-9B090E1F2B9B}" type="slidenum">
              <a:rPr lang="en-US" smtClean="0"/>
              <a:pPr/>
              <a:t>2</a:t>
            </a:fld>
            <a:endParaRPr lang="en-US" dirty="0"/>
          </a:p>
        </p:txBody>
      </p:sp>
      <p:pic>
        <p:nvPicPr>
          <p:cNvPr id="6" name="Picture Placeholder 5" descr="A wooden table&#10;&#10;Description automatically generated">
            <a:extLst>
              <a:ext uri="{FF2B5EF4-FFF2-40B4-BE49-F238E27FC236}">
                <a16:creationId xmlns:a16="http://schemas.microsoft.com/office/drawing/2014/main" id="{4D9E7B36-0464-704E-97BE-9A400CBB882B}"/>
              </a:ext>
            </a:extLst>
          </p:cNvPr>
          <p:cNvPicPr>
            <a:picLocks noGrp="1" noChangeAspect="1"/>
          </p:cNvPicPr>
          <p:nvPr>
            <p:ph type="pic" sz="quarter" idx="10"/>
          </p:nvPr>
        </p:nvPicPr>
        <p:blipFill rotWithShape="1">
          <a:blip r:embed="rId5"/>
          <a:srcRect l="6402" t="-1331" r="33800" b="1331"/>
          <a:stretch/>
        </p:blipFill>
        <p:spPr>
          <a:xfrm>
            <a:off x="6604000" y="0"/>
            <a:ext cx="5588000" cy="6872249"/>
          </a:xfrm>
        </p:spPr>
      </p:pic>
      <p:pic>
        <p:nvPicPr>
          <p:cNvPr id="8" name="Online Media 7" descr="Intro Slide">
            <a:hlinkClick r:id="" action="ppaction://media"/>
            <a:extLst>
              <a:ext uri="{FF2B5EF4-FFF2-40B4-BE49-F238E27FC236}">
                <a16:creationId xmlns:a16="http://schemas.microsoft.com/office/drawing/2014/main" id="{731B720A-EF3B-2843-BE20-B5D4F1582A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7200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exagon 9" descr="Solid dark colored hexagon in the middle of image accent">
            <a:extLst>
              <a:ext uri="{FF2B5EF4-FFF2-40B4-BE49-F238E27FC236}">
                <a16:creationId xmlns:a16="http://schemas.microsoft.com/office/drawing/2014/main" id="{84367257-921F-4C31-9DD7-8B0616248FDF}"/>
              </a:ext>
            </a:extLst>
          </p:cNvPr>
          <p:cNvSpPr/>
          <p:nvPr/>
        </p:nvSpPr>
        <p:spPr>
          <a:xfrm rot="16200000">
            <a:off x="2679702" y="2388914"/>
            <a:ext cx="2412998" cy="2080172"/>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91CA16A-993E-43BA-BDDC-9E427CF951B2}"/>
              </a:ext>
            </a:extLst>
          </p:cNvPr>
          <p:cNvSpPr>
            <a:spLocks noGrp="1"/>
          </p:cNvSpPr>
          <p:nvPr>
            <p:ph type="title"/>
          </p:nvPr>
        </p:nvSpPr>
        <p:spPr>
          <a:xfrm>
            <a:off x="8755580" y="471488"/>
            <a:ext cx="4911633" cy="873383"/>
          </a:xfrm>
        </p:spPr>
        <p:txBody>
          <a:bodyPr/>
          <a:lstStyle/>
          <a:p>
            <a:r>
              <a:rPr lang="en-US" dirty="0"/>
              <a:t>Initial </a:t>
            </a:r>
            <a:r>
              <a:rPr lang="en-US" b="0" dirty="0">
                <a:latin typeface="Calibri Light" panose="020F0302020204030204" pitchFamily="34" charset="0"/>
              </a:rPr>
              <a:t>Design</a:t>
            </a:r>
          </a:p>
        </p:txBody>
      </p:sp>
      <p:pic>
        <p:nvPicPr>
          <p:cNvPr id="12" name="Picture Placeholder 11" descr="A close up of a piece of paper&#10;&#10;Description automatically generated">
            <a:extLst>
              <a:ext uri="{FF2B5EF4-FFF2-40B4-BE49-F238E27FC236}">
                <a16:creationId xmlns:a16="http://schemas.microsoft.com/office/drawing/2014/main" id="{F335FF81-80B9-0B4B-BF70-D6BBA0AA938B}"/>
              </a:ext>
            </a:extLst>
          </p:cNvPr>
          <p:cNvPicPr>
            <a:picLocks noGrp="1" noChangeAspect="1"/>
          </p:cNvPicPr>
          <p:nvPr>
            <p:ph type="pic" sz="quarter" idx="13"/>
          </p:nvPr>
        </p:nvPicPr>
        <p:blipFill>
          <a:blip r:embed="rId5"/>
          <a:srcRect t="9248" b="9248"/>
          <a:stretch>
            <a:fillRect/>
          </a:stretch>
        </p:blipFill>
        <p:spPr>
          <a:xfrm>
            <a:off x="631853" y="1016258"/>
            <a:ext cx="4428523" cy="5511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 Placeholder 13">
            <a:extLst>
              <a:ext uri="{FF2B5EF4-FFF2-40B4-BE49-F238E27FC236}">
                <a16:creationId xmlns:a16="http://schemas.microsoft.com/office/drawing/2014/main" id="{F3923E97-42FA-0342-95D1-1BD1CC6D6D3A}"/>
              </a:ext>
            </a:extLst>
          </p:cNvPr>
          <p:cNvSpPr>
            <a:spLocks noGrp="1"/>
          </p:cNvSpPr>
          <p:nvPr>
            <p:ph type="body" idx="1"/>
          </p:nvPr>
        </p:nvSpPr>
        <p:spPr>
          <a:xfrm>
            <a:off x="5283718" y="1502033"/>
            <a:ext cx="4911633" cy="5025507"/>
          </a:xfrm>
        </p:spPr>
        <p:txBody>
          <a:bodyPr>
            <a:normAutofit fontScale="92500" lnSpcReduction="10000"/>
          </a:bodyPr>
          <a:lstStyle/>
          <a:p>
            <a:r>
              <a:rPr lang="en-US" dirty="0"/>
              <a:t>In this initial sketch, I wanted to design an app that is easy to use, accessible, and has a color guide that works with visual impairments. I based the content from a mix between Google Maps options and Yelp (with a few of my own additions). I liked the idea of having a homepage where you can connect to most of the content with one click, as some users have accessibility needs that restrict them with a complicated design. I then used Adobe Capture to scan the sketch into my Adobe cloud and used it in Illustrator and XD. </a:t>
            </a:r>
          </a:p>
          <a:p>
            <a:endParaRPr lang="en-US" dirty="0"/>
          </a:p>
          <a:p>
            <a:r>
              <a:rPr lang="en-US" i="1" dirty="0"/>
              <a:t>Materials: Sketch pad, Micro-Line Fine Tip markers</a:t>
            </a:r>
          </a:p>
        </p:txBody>
      </p:sp>
      <p:pic>
        <p:nvPicPr>
          <p:cNvPr id="15" name="Online Media 14" descr="Initial Design">
            <a:hlinkClick r:id="" action="ppaction://media"/>
            <a:extLst>
              <a:ext uri="{FF2B5EF4-FFF2-40B4-BE49-F238E27FC236}">
                <a16:creationId xmlns:a16="http://schemas.microsoft.com/office/drawing/2014/main" id="{993D6974-ECEA-7E43-B905-90BC44BA70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2926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1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a:extLst>
              <a:ext uri="{FF2B5EF4-FFF2-40B4-BE49-F238E27FC236}">
                <a16:creationId xmlns:a16="http://schemas.microsoft.com/office/drawing/2014/main" id="{1ABD613F-111C-41D6-9F8E-8B2C42A5E047}"/>
              </a:ext>
            </a:extLst>
          </p:cNvPr>
          <p:cNvSpPr>
            <a:spLocks noGrp="1"/>
          </p:cNvSpPr>
          <p:nvPr>
            <p:ph type="title"/>
          </p:nvPr>
        </p:nvSpPr>
        <p:spPr/>
        <p:txBody>
          <a:bodyPr/>
          <a:lstStyle/>
          <a:p>
            <a:r>
              <a:rPr lang="en-US" dirty="0"/>
              <a:t>Discovery </a:t>
            </a:r>
            <a:r>
              <a:rPr lang="en-US" b="0" dirty="0"/>
              <a:t>Stage</a:t>
            </a:r>
          </a:p>
        </p:txBody>
      </p:sp>
      <p:sp>
        <p:nvSpPr>
          <p:cNvPr id="43" name="Text Placeholder 8">
            <a:extLst>
              <a:ext uri="{FF2B5EF4-FFF2-40B4-BE49-F238E27FC236}">
                <a16:creationId xmlns:a16="http://schemas.microsoft.com/office/drawing/2014/main" id="{EA7C22CB-613A-4C0B-90B3-4A405F793D3C}"/>
              </a:ext>
            </a:extLst>
          </p:cNvPr>
          <p:cNvSpPr>
            <a:spLocks noGrp="1"/>
          </p:cNvSpPr>
          <p:nvPr>
            <p:ph type="body" sz="quarter" idx="13"/>
          </p:nvPr>
        </p:nvSpPr>
        <p:spPr/>
        <p:txBody>
          <a:bodyPr/>
          <a:lstStyle/>
          <a:p>
            <a:r>
              <a:rPr lang="en-US" dirty="0"/>
              <a:t>Report</a:t>
            </a:r>
          </a:p>
          <a:p>
            <a:endParaRPr lang="en-US" dirty="0"/>
          </a:p>
        </p:txBody>
      </p:sp>
      <p:sp>
        <p:nvSpPr>
          <p:cNvPr id="42" name="Content Placeholder 6">
            <a:extLst>
              <a:ext uri="{FF2B5EF4-FFF2-40B4-BE49-F238E27FC236}">
                <a16:creationId xmlns:a16="http://schemas.microsoft.com/office/drawing/2014/main" id="{55EACD59-7C51-4810-94C6-BCB4D12346DC}"/>
              </a:ext>
            </a:extLst>
          </p:cNvPr>
          <p:cNvSpPr>
            <a:spLocks noGrp="1"/>
          </p:cNvSpPr>
          <p:nvPr>
            <p:ph idx="1"/>
          </p:nvPr>
        </p:nvSpPr>
        <p:spPr>
          <a:xfrm>
            <a:off x="531378" y="3196915"/>
            <a:ext cx="6212322" cy="2958275"/>
          </a:xfrm>
        </p:spPr>
        <p:txBody>
          <a:bodyPr>
            <a:normAutofit/>
          </a:bodyPr>
          <a:lstStyle/>
          <a:p>
            <a:pPr lvl="0"/>
            <a:r>
              <a:rPr lang="en-US" sz="3600" dirty="0"/>
              <a:t>Methods Utilized</a:t>
            </a:r>
          </a:p>
          <a:p>
            <a:pPr lvl="1"/>
            <a:r>
              <a:rPr lang="en-US" sz="3200" dirty="0"/>
              <a:t>Tree Testing</a:t>
            </a:r>
          </a:p>
          <a:p>
            <a:pPr lvl="1"/>
            <a:r>
              <a:rPr lang="en-US" sz="3200" dirty="0"/>
              <a:t>Card Sorting (Closed)</a:t>
            </a:r>
          </a:p>
          <a:p>
            <a:pPr lvl="0"/>
            <a:r>
              <a:rPr lang="en-US" sz="3600" dirty="0"/>
              <a:t>User Profiles</a:t>
            </a:r>
          </a:p>
        </p:txBody>
      </p:sp>
      <p:sp>
        <p:nvSpPr>
          <p:cNvPr id="35" name="Footer Placeholder 34">
            <a:extLst>
              <a:ext uri="{FF2B5EF4-FFF2-40B4-BE49-F238E27FC236}">
                <a16:creationId xmlns:a16="http://schemas.microsoft.com/office/drawing/2014/main" id="{6390A22B-EC07-E942-A46F-F36FDD7FDB9D}"/>
              </a:ext>
            </a:extLst>
          </p:cNvPr>
          <p:cNvSpPr>
            <a:spLocks noGrp="1"/>
          </p:cNvSpPr>
          <p:nvPr>
            <p:ph type="ftr" sz="quarter" idx="15"/>
          </p:nvPr>
        </p:nvSpPr>
        <p:spPr/>
        <p:txBody>
          <a:bodyPr/>
          <a:lstStyle/>
          <a:p>
            <a:r>
              <a:rPr lang="en-US" dirty="0"/>
              <a:t>Ehret</a:t>
            </a:r>
          </a:p>
        </p:txBody>
      </p:sp>
      <p:sp>
        <p:nvSpPr>
          <p:cNvPr id="10" name="Slide Number Placeholder 9">
            <a:extLst>
              <a:ext uri="{FF2B5EF4-FFF2-40B4-BE49-F238E27FC236}">
                <a16:creationId xmlns:a16="http://schemas.microsoft.com/office/drawing/2014/main" id="{A267D224-5586-43DC-82CA-8605E158298B}"/>
              </a:ext>
            </a:extLst>
          </p:cNvPr>
          <p:cNvSpPr>
            <a:spLocks noGrp="1"/>
          </p:cNvSpPr>
          <p:nvPr>
            <p:ph type="sldNum" sz="quarter" idx="16"/>
          </p:nvPr>
        </p:nvSpPr>
        <p:spPr/>
        <p:txBody>
          <a:bodyPr/>
          <a:lstStyle/>
          <a:p>
            <a:fld id="{8699F50C-BE38-4BD0-BA84-9B090E1F2B9B}" type="slidenum">
              <a:rPr lang="en-US" smtClean="0"/>
              <a:pPr/>
              <a:t>4</a:t>
            </a:fld>
            <a:endParaRPr lang="en-US" dirty="0"/>
          </a:p>
        </p:txBody>
      </p:sp>
      <p:sp>
        <p:nvSpPr>
          <p:cNvPr id="6" name="Rectangle 5">
            <a:extLst>
              <a:ext uri="{FF2B5EF4-FFF2-40B4-BE49-F238E27FC236}">
                <a16:creationId xmlns:a16="http://schemas.microsoft.com/office/drawing/2014/main" id="{24C8FB22-1A7C-6546-A022-372101716045}"/>
              </a:ext>
            </a:extLst>
          </p:cNvPr>
          <p:cNvSpPr/>
          <p:nvPr/>
        </p:nvSpPr>
        <p:spPr>
          <a:xfrm>
            <a:off x="11029950" y="257175"/>
            <a:ext cx="971550" cy="5143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A picture containing person, phone, cellphone, indoor&#10;&#10;Description automatically generated">
            <a:extLst>
              <a:ext uri="{FF2B5EF4-FFF2-40B4-BE49-F238E27FC236}">
                <a16:creationId xmlns:a16="http://schemas.microsoft.com/office/drawing/2014/main" id="{58065500-C1CD-2D40-BEDC-038D823E8DAC}"/>
              </a:ext>
            </a:extLst>
          </p:cNvPr>
          <p:cNvPicPr>
            <a:picLocks noGrp="1" noChangeAspect="1"/>
          </p:cNvPicPr>
          <p:nvPr>
            <p:ph type="pic" sz="quarter" idx="14"/>
          </p:nvPr>
        </p:nvPicPr>
        <p:blipFill rotWithShape="1">
          <a:blip r:embed="rId5"/>
          <a:srcRect l="-7592" t="-1819" r="7592" b="29768"/>
          <a:stretch/>
        </p:blipFill>
        <p:spPr>
          <a:xfrm>
            <a:off x="6126480" y="1435100"/>
            <a:ext cx="6021821" cy="5422900"/>
          </a:xfrm>
        </p:spPr>
      </p:pic>
      <p:pic>
        <p:nvPicPr>
          <p:cNvPr id="12" name="Online Media 11" descr="Discovery Stage Report">
            <a:hlinkClick r:id="" action="ppaction://media"/>
            <a:extLst>
              <a:ext uri="{FF2B5EF4-FFF2-40B4-BE49-F238E27FC236}">
                <a16:creationId xmlns:a16="http://schemas.microsoft.com/office/drawing/2014/main" id="{95AA109A-7F38-8149-A8F6-A2C8386624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20546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82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a:extLst>
              <a:ext uri="{FF2B5EF4-FFF2-40B4-BE49-F238E27FC236}">
                <a16:creationId xmlns:a16="http://schemas.microsoft.com/office/drawing/2014/main" id="{1ABD613F-111C-41D6-9F8E-8B2C42A5E047}"/>
              </a:ext>
            </a:extLst>
          </p:cNvPr>
          <p:cNvSpPr>
            <a:spLocks noGrp="1"/>
          </p:cNvSpPr>
          <p:nvPr>
            <p:ph type="title"/>
          </p:nvPr>
        </p:nvSpPr>
        <p:spPr>
          <a:xfrm>
            <a:off x="269969" y="4797162"/>
            <a:ext cx="3838575" cy="781074"/>
          </a:xfrm>
        </p:spPr>
        <p:txBody>
          <a:bodyPr/>
          <a:lstStyle/>
          <a:p>
            <a:r>
              <a:rPr lang="en-US" dirty="0"/>
              <a:t>Discovery </a:t>
            </a:r>
            <a:r>
              <a:rPr lang="en-US" b="0" dirty="0"/>
              <a:t>Stage</a:t>
            </a:r>
          </a:p>
        </p:txBody>
      </p:sp>
      <p:sp>
        <p:nvSpPr>
          <p:cNvPr id="43" name="Text Placeholder 8">
            <a:extLst>
              <a:ext uri="{FF2B5EF4-FFF2-40B4-BE49-F238E27FC236}">
                <a16:creationId xmlns:a16="http://schemas.microsoft.com/office/drawing/2014/main" id="{EA7C22CB-613A-4C0B-90B3-4A405F793D3C}"/>
              </a:ext>
            </a:extLst>
          </p:cNvPr>
          <p:cNvSpPr>
            <a:spLocks noGrp="1"/>
          </p:cNvSpPr>
          <p:nvPr>
            <p:ph type="body" sz="quarter" idx="13"/>
          </p:nvPr>
        </p:nvSpPr>
        <p:spPr>
          <a:xfrm>
            <a:off x="359903" y="5487343"/>
            <a:ext cx="2711884" cy="608895"/>
          </a:xfrm>
        </p:spPr>
        <p:txBody>
          <a:bodyPr/>
          <a:lstStyle/>
          <a:p>
            <a:r>
              <a:rPr lang="en-US" dirty="0"/>
              <a:t>Findings/Results:</a:t>
            </a:r>
          </a:p>
        </p:txBody>
      </p:sp>
      <p:sp>
        <p:nvSpPr>
          <p:cNvPr id="42" name="Content Placeholder 6">
            <a:extLst>
              <a:ext uri="{FF2B5EF4-FFF2-40B4-BE49-F238E27FC236}">
                <a16:creationId xmlns:a16="http://schemas.microsoft.com/office/drawing/2014/main" id="{55EACD59-7C51-4810-94C6-BCB4D12346DC}"/>
              </a:ext>
            </a:extLst>
          </p:cNvPr>
          <p:cNvSpPr>
            <a:spLocks noGrp="1"/>
          </p:cNvSpPr>
          <p:nvPr>
            <p:ph idx="1"/>
          </p:nvPr>
        </p:nvSpPr>
        <p:spPr>
          <a:xfrm>
            <a:off x="833314" y="5913651"/>
            <a:ext cx="2711884" cy="781074"/>
          </a:xfrm>
        </p:spPr>
        <p:txBody>
          <a:bodyPr>
            <a:normAutofit/>
          </a:bodyPr>
          <a:lstStyle/>
          <a:p>
            <a:pPr lvl="0"/>
            <a:r>
              <a:rPr lang="en-US" sz="3600" dirty="0"/>
              <a:t>Tree Testing</a:t>
            </a:r>
          </a:p>
        </p:txBody>
      </p:sp>
      <p:sp>
        <p:nvSpPr>
          <p:cNvPr id="35" name="Footer Placeholder 34">
            <a:extLst>
              <a:ext uri="{FF2B5EF4-FFF2-40B4-BE49-F238E27FC236}">
                <a16:creationId xmlns:a16="http://schemas.microsoft.com/office/drawing/2014/main" id="{6390A22B-EC07-E942-A46F-F36FDD7FDB9D}"/>
              </a:ext>
            </a:extLst>
          </p:cNvPr>
          <p:cNvSpPr>
            <a:spLocks noGrp="1"/>
          </p:cNvSpPr>
          <p:nvPr>
            <p:ph type="ftr" sz="quarter" idx="15"/>
          </p:nvPr>
        </p:nvSpPr>
        <p:spPr/>
        <p:txBody>
          <a:bodyPr/>
          <a:lstStyle/>
          <a:p>
            <a:r>
              <a:rPr lang="en-US" dirty="0"/>
              <a:t>Ehret</a:t>
            </a:r>
          </a:p>
        </p:txBody>
      </p:sp>
      <p:sp>
        <p:nvSpPr>
          <p:cNvPr id="10" name="Slide Number Placeholder 9">
            <a:extLst>
              <a:ext uri="{FF2B5EF4-FFF2-40B4-BE49-F238E27FC236}">
                <a16:creationId xmlns:a16="http://schemas.microsoft.com/office/drawing/2014/main" id="{A267D224-5586-43DC-82CA-8605E158298B}"/>
              </a:ext>
            </a:extLst>
          </p:cNvPr>
          <p:cNvSpPr>
            <a:spLocks noGrp="1"/>
          </p:cNvSpPr>
          <p:nvPr>
            <p:ph type="sldNum" sz="quarter" idx="16"/>
          </p:nvPr>
        </p:nvSpPr>
        <p:spPr/>
        <p:txBody>
          <a:bodyPr/>
          <a:lstStyle/>
          <a:p>
            <a:fld id="{8699F50C-BE38-4BD0-BA84-9B090E1F2B9B}" type="slidenum">
              <a:rPr lang="en-US" smtClean="0"/>
              <a:pPr/>
              <a:t>5</a:t>
            </a:fld>
            <a:endParaRPr lang="en-US" dirty="0"/>
          </a:p>
        </p:txBody>
      </p:sp>
      <p:sp>
        <p:nvSpPr>
          <p:cNvPr id="6" name="Rectangle 5">
            <a:extLst>
              <a:ext uri="{FF2B5EF4-FFF2-40B4-BE49-F238E27FC236}">
                <a16:creationId xmlns:a16="http://schemas.microsoft.com/office/drawing/2014/main" id="{24C8FB22-1A7C-6546-A022-372101716045}"/>
              </a:ext>
            </a:extLst>
          </p:cNvPr>
          <p:cNvSpPr/>
          <p:nvPr/>
        </p:nvSpPr>
        <p:spPr>
          <a:xfrm>
            <a:off x="11029950" y="257175"/>
            <a:ext cx="971550" cy="5143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close up of a logo&#10;&#10;Description automatically generated">
            <a:extLst>
              <a:ext uri="{FF2B5EF4-FFF2-40B4-BE49-F238E27FC236}">
                <a16:creationId xmlns:a16="http://schemas.microsoft.com/office/drawing/2014/main" id="{09702819-2149-7B44-9D26-E628E6EE33CE}"/>
              </a:ext>
            </a:extLst>
          </p:cNvPr>
          <p:cNvPicPr>
            <a:picLocks noGrp="1" noChangeAspect="1"/>
          </p:cNvPicPr>
          <p:nvPr>
            <p:ph type="pic" sz="quarter" idx="14"/>
          </p:nvPr>
        </p:nvPicPr>
        <p:blipFill rotWithShape="1">
          <a:blip r:embed="rId5"/>
          <a:srcRect l="-9111" t="-4581" r="9111" b="22949"/>
          <a:stretch/>
        </p:blipFill>
        <p:spPr>
          <a:xfrm>
            <a:off x="6126480" y="1435100"/>
            <a:ext cx="6021821" cy="5422900"/>
          </a:xfrm>
        </p:spPr>
      </p:pic>
      <p:pic>
        <p:nvPicPr>
          <p:cNvPr id="7" name="Picture 6">
            <a:extLst>
              <a:ext uri="{FF2B5EF4-FFF2-40B4-BE49-F238E27FC236}">
                <a16:creationId xmlns:a16="http://schemas.microsoft.com/office/drawing/2014/main" id="{C9E65813-28DC-AE4D-8DBB-DA15520370CA}"/>
              </a:ext>
            </a:extLst>
          </p:cNvPr>
          <p:cNvPicPr>
            <a:picLocks noChangeAspect="1"/>
          </p:cNvPicPr>
          <p:nvPr/>
        </p:nvPicPr>
        <p:blipFill>
          <a:blip r:embed="rId6"/>
          <a:stretch>
            <a:fillRect/>
          </a:stretch>
        </p:blipFill>
        <p:spPr>
          <a:xfrm>
            <a:off x="269969" y="2017827"/>
            <a:ext cx="2282318" cy="2501900"/>
          </a:xfrm>
          <a:prstGeom prst="rect">
            <a:avLst/>
          </a:prstGeom>
        </p:spPr>
      </p:pic>
      <p:pic>
        <p:nvPicPr>
          <p:cNvPr id="8" name="Picture 7">
            <a:extLst>
              <a:ext uri="{FF2B5EF4-FFF2-40B4-BE49-F238E27FC236}">
                <a16:creationId xmlns:a16="http://schemas.microsoft.com/office/drawing/2014/main" id="{488E34D3-726F-9F44-BFEA-E726B4BE98EC}"/>
              </a:ext>
            </a:extLst>
          </p:cNvPr>
          <p:cNvPicPr>
            <a:picLocks noChangeAspect="1"/>
          </p:cNvPicPr>
          <p:nvPr/>
        </p:nvPicPr>
        <p:blipFill>
          <a:blip r:embed="rId7"/>
          <a:stretch>
            <a:fillRect/>
          </a:stretch>
        </p:blipFill>
        <p:spPr>
          <a:xfrm>
            <a:off x="2728977" y="2062163"/>
            <a:ext cx="6096000" cy="2413228"/>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87E46E9A-1074-9A42-BA5E-832FF07D01EA}"/>
              </a:ext>
            </a:extLst>
          </p:cNvPr>
          <p:cNvPicPr>
            <a:picLocks noChangeAspect="1"/>
          </p:cNvPicPr>
          <p:nvPr/>
        </p:nvPicPr>
        <p:blipFill>
          <a:blip r:embed="rId8"/>
          <a:stretch>
            <a:fillRect/>
          </a:stretch>
        </p:blipFill>
        <p:spPr>
          <a:xfrm>
            <a:off x="93278" y="144463"/>
            <a:ext cx="10985500" cy="1917700"/>
          </a:xfrm>
          <a:prstGeom prst="rect">
            <a:avLst/>
          </a:prstGeom>
        </p:spPr>
      </p:pic>
      <p:pic>
        <p:nvPicPr>
          <p:cNvPr id="13" name="Online Media 12" descr="Tree Testing Results">
            <a:hlinkClick r:id="" action="ppaction://media"/>
            <a:extLst>
              <a:ext uri="{FF2B5EF4-FFF2-40B4-BE49-F238E27FC236}">
                <a16:creationId xmlns:a16="http://schemas.microsoft.com/office/drawing/2014/main" id="{370AEF31-4C2D-424E-B998-801F497D602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69906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66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a:extLst>
              <a:ext uri="{FF2B5EF4-FFF2-40B4-BE49-F238E27FC236}">
                <a16:creationId xmlns:a16="http://schemas.microsoft.com/office/drawing/2014/main" id="{1ABD613F-111C-41D6-9F8E-8B2C42A5E047}"/>
              </a:ext>
            </a:extLst>
          </p:cNvPr>
          <p:cNvSpPr>
            <a:spLocks noGrp="1"/>
          </p:cNvSpPr>
          <p:nvPr>
            <p:ph type="title"/>
          </p:nvPr>
        </p:nvSpPr>
        <p:spPr>
          <a:xfrm>
            <a:off x="190500" y="-1"/>
            <a:ext cx="7342622" cy="1103313"/>
          </a:xfrm>
        </p:spPr>
        <p:txBody>
          <a:bodyPr/>
          <a:lstStyle/>
          <a:p>
            <a:r>
              <a:rPr lang="en-US" dirty="0"/>
              <a:t>Discovery </a:t>
            </a:r>
            <a:r>
              <a:rPr lang="en-US" b="0" dirty="0"/>
              <a:t>Stage</a:t>
            </a:r>
          </a:p>
        </p:txBody>
      </p:sp>
      <p:sp>
        <p:nvSpPr>
          <p:cNvPr id="43" name="Text Placeholder 8">
            <a:extLst>
              <a:ext uri="{FF2B5EF4-FFF2-40B4-BE49-F238E27FC236}">
                <a16:creationId xmlns:a16="http://schemas.microsoft.com/office/drawing/2014/main" id="{EA7C22CB-613A-4C0B-90B3-4A405F793D3C}"/>
              </a:ext>
            </a:extLst>
          </p:cNvPr>
          <p:cNvSpPr>
            <a:spLocks noGrp="1"/>
          </p:cNvSpPr>
          <p:nvPr>
            <p:ph type="body" sz="quarter" idx="13"/>
          </p:nvPr>
        </p:nvSpPr>
        <p:spPr>
          <a:xfrm>
            <a:off x="190500" y="1000024"/>
            <a:ext cx="2711884" cy="608895"/>
          </a:xfrm>
        </p:spPr>
        <p:txBody>
          <a:bodyPr/>
          <a:lstStyle/>
          <a:p>
            <a:r>
              <a:rPr lang="en-US" dirty="0"/>
              <a:t>Findings/Results:</a:t>
            </a:r>
          </a:p>
        </p:txBody>
      </p:sp>
      <p:sp>
        <p:nvSpPr>
          <p:cNvPr id="42" name="Content Placeholder 6">
            <a:extLst>
              <a:ext uri="{FF2B5EF4-FFF2-40B4-BE49-F238E27FC236}">
                <a16:creationId xmlns:a16="http://schemas.microsoft.com/office/drawing/2014/main" id="{55EACD59-7C51-4810-94C6-BCB4D12346DC}"/>
              </a:ext>
            </a:extLst>
          </p:cNvPr>
          <p:cNvSpPr>
            <a:spLocks noGrp="1"/>
          </p:cNvSpPr>
          <p:nvPr>
            <p:ph idx="1"/>
          </p:nvPr>
        </p:nvSpPr>
        <p:spPr>
          <a:xfrm>
            <a:off x="531378" y="1608919"/>
            <a:ext cx="6212322" cy="4546271"/>
          </a:xfrm>
        </p:spPr>
        <p:txBody>
          <a:bodyPr>
            <a:normAutofit/>
          </a:bodyPr>
          <a:lstStyle/>
          <a:p>
            <a:pPr lvl="0"/>
            <a:r>
              <a:rPr lang="en-US" sz="3600" dirty="0"/>
              <a:t>Card Sorting (closed)</a:t>
            </a:r>
          </a:p>
        </p:txBody>
      </p:sp>
      <p:sp>
        <p:nvSpPr>
          <p:cNvPr id="35" name="Footer Placeholder 34">
            <a:extLst>
              <a:ext uri="{FF2B5EF4-FFF2-40B4-BE49-F238E27FC236}">
                <a16:creationId xmlns:a16="http://schemas.microsoft.com/office/drawing/2014/main" id="{6390A22B-EC07-E942-A46F-F36FDD7FDB9D}"/>
              </a:ext>
            </a:extLst>
          </p:cNvPr>
          <p:cNvSpPr>
            <a:spLocks noGrp="1"/>
          </p:cNvSpPr>
          <p:nvPr>
            <p:ph type="ftr" sz="quarter" idx="15"/>
          </p:nvPr>
        </p:nvSpPr>
        <p:spPr/>
        <p:txBody>
          <a:bodyPr/>
          <a:lstStyle/>
          <a:p>
            <a:r>
              <a:rPr lang="en-US" dirty="0"/>
              <a:t>Ehret</a:t>
            </a:r>
          </a:p>
        </p:txBody>
      </p:sp>
      <p:sp>
        <p:nvSpPr>
          <p:cNvPr id="10" name="Slide Number Placeholder 9">
            <a:extLst>
              <a:ext uri="{FF2B5EF4-FFF2-40B4-BE49-F238E27FC236}">
                <a16:creationId xmlns:a16="http://schemas.microsoft.com/office/drawing/2014/main" id="{A267D224-5586-43DC-82CA-8605E158298B}"/>
              </a:ext>
            </a:extLst>
          </p:cNvPr>
          <p:cNvSpPr>
            <a:spLocks noGrp="1"/>
          </p:cNvSpPr>
          <p:nvPr>
            <p:ph type="sldNum" sz="quarter" idx="16"/>
          </p:nvPr>
        </p:nvSpPr>
        <p:spPr/>
        <p:txBody>
          <a:bodyPr/>
          <a:lstStyle/>
          <a:p>
            <a:fld id="{8699F50C-BE38-4BD0-BA84-9B090E1F2B9B}" type="slidenum">
              <a:rPr lang="en-US" smtClean="0"/>
              <a:pPr/>
              <a:t>6</a:t>
            </a:fld>
            <a:endParaRPr lang="en-US" dirty="0"/>
          </a:p>
        </p:txBody>
      </p:sp>
      <p:sp>
        <p:nvSpPr>
          <p:cNvPr id="6" name="Rectangle 5">
            <a:extLst>
              <a:ext uri="{FF2B5EF4-FFF2-40B4-BE49-F238E27FC236}">
                <a16:creationId xmlns:a16="http://schemas.microsoft.com/office/drawing/2014/main" id="{24C8FB22-1A7C-6546-A022-372101716045}"/>
              </a:ext>
            </a:extLst>
          </p:cNvPr>
          <p:cNvSpPr/>
          <p:nvPr/>
        </p:nvSpPr>
        <p:spPr>
          <a:xfrm>
            <a:off x="11029950" y="257175"/>
            <a:ext cx="971550" cy="5143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picture containing bird&#10;&#10;Description automatically generated">
            <a:extLst>
              <a:ext uri="{FF2B5EF4-FFF2-40B4-BE49-F238E27FC236}">
                <a16:creationId xmlns:a16="http://schemas.microsoft.com/office/drawing/2014/main" id="{29DF97C5-3F7B-0F45-9D0C-F2E0102C6A20}"/>
              </a:ext>
            </a:extLst>
          </p:cNvPr>
          <p:cNvPicPr>
            <a:picLocks noGrp="1" noChangeAspect="1"/>
          </p:cNvPicPr>
          <p:nvPr>
            <p:ph type="pic" sz="quarter" idx="14"/>
          </p:nvPr>
        </p:nvPicPr>
        <p:blipFill rotWithShape="1">
          <a:blip r:embed="rId5"/>
          <a:srcRect l="-18222" t="-8640" r="18222" b="11097"/>
          <a:stretch/>
        </p:blipFill>
        <p:spPr>
          <a:xfrm>
            <a:off x="6170177" y="1435100"/>
            <a:ext cx="6021821" cy="5422900"/>
          </a:xfrm>
        </p:spPr>
      </p:pic>
      <p:pic>
        <p:nvPicPr>
          <p:cNvPr id="7" name="Picture 6" descr="A screenshot of a social media post&#10;&#10;Description automatically generated">
            <a:extLst>
              <a:ext uri="{FF2B5EF4-FFF2-40B4-BE49-F238E27FC236}">
                <a16:creationId xmlns:a16="http://schemas.microsoft.com/office/drawing/2014/main" id="{402DC912-E948-5045-BB76-5C29CB4DCDE2}"/>
              </a:ext>
            </a:extLst>
          </p:cNvPr>
          <p:cNvPicPr>
            <a:picLocks noChangeAspect="1"/>
          </p:cNvPicPr>
          <p:nvPr/>
        </p:nvPicPr>
        <p:blipFill>
          <a:blip r:embed="rId6"/>
          <a:stretch>
            <a:fillRect/>
          </a:stretch>
        </p:blipFill>
        <p:spPr>
          <a:xfrm>
            <a:off x="5035549" y="348193"/>
            <a:ext cx="4432300" cy="3533861"/>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9E7A71F1-097A-3844-9454-7741CB1B61CD}"/>
              </a:ext>
            </a:extLst>
          </p:cNvPr>
          <p:cNvPicPr>
            <a:picLocks noChangeAspect="1"/>
          </p:cNvPicPr>
          <p:nvPr/>
        </p:nvPicPr>
        <p:blipFill>
          <a:blip r:embed="rId7"/>
          <a:stretch>
            <a:fillRect/>
          </a:stretch>
        </p:blipFill>
        <p:spPr>
          <a:xfrm>
            <a:off x="395738" y="3318742"/>
            <a:ext cx="5604000" cy="3413931"/>
          </a:xfrm>
          <a:prstGeom prst="rect">
            <a:avLst/>
          </a:prstGeom>
        </p:spPr>
      </p:pic>
      <p:pic>
        <p:nvPicPr>
          <p:cNvPr id="11" name="Online Media 10" descr="Card Sorting results">
            <a:hlinkClick r:id="" action="ppaction://media"/>
            <a:extLst>
              <a:ext uri="{FF2B5EF4-FFF2-40B4-BE49-F238E27FC236}">
                <a16:creationId xmlns:a16="http://schemas.microsoft.com/office/drawing/2014/main" id="{77230620-EB74-FA48-946C-B3B49D3B083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63588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6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a:extLst>
              <a:ext uri="{FF2B5EF4-FFF2-40B4-BE49-F238E27FC236}">
                <a16:creationId xmlns:a16="http://schemas.microsoft.com/office/drawing/2014/main" id="{1ABD613F-111C-41D6-9F8E-8B2C42A5E047}"/>
              </a:ext>
            </a:extLst>
          </p:cNvPr>
          <p:cNvSpPr>
            <a:spLocks noGrp="1"/>
          </p:cNvSpPr>
          <p:nvPr>
            <p:ph type="title"/>
          </p:nvPr>
        </p:nvSpPr>
        <p:spPr/>
        <p:txBody>
          <a:bodyPr/>
          <a:lstStyle/>
          <a:p>
            <a:r>
              <a:rPr lang="en-US" dirty="0"/>
              <a:t>Idea-Testing </a:t>
            </a:r>
            <a:r>
              <a:rPr lang="en-US" b="0" dirty="0"/>
              <a:t>Stage</a:t>
            </a:r>
          </a:p>
        </p:txBody>
      </p:sp>
      <p:sp>
        <p:nvSpPr>
          <p:cNvPr id="43" name="Text Placeholder 8">
            <a:extLst>
              <a:ext uri="{FF2B5EF4-FFF2-40B4-BE49-F238E27FC236}">
                <a16:creationId xmlns:a16="http://schemas.microsoft.com/office/drawing/2014/main" id="{EA7C22CB-613A-4C0B-90B3-4A405F793D3C}"/>
              </a:ext>
            </a:extLst>
          </p:cNvPr>
          <p:cNvSpPr>
            <a:spLocks noGrp="1"/>
          </p:cNvSpPr>
          <p:nvPr>
            <p:ph type="body" sz="quarter" idx="13"/>
          </p:nvPr>
        </p:nvSpPr>
        <p:spPr/>
        <p:txBody>
          <a:bodyPr/>
          <a:lstStyle/>
          <a:p>
            <a:r>
              <a:rPr lang="en-US" dirty="0"/>
              <a:t>Report</a:t>
            </a:r>
          </a:p>
          <a:p>
            <a:endParaRPr lang="en-US" dirty="0"/>
          </a:p>
        </p:txBody>
      </p:sp>
      <p:sp>
        <p:nvSpPr>
          <p:cNvPr id="42" name="Content Placeholder 6">
            <a:extLst>
              <a:ext uri="{FF2B5EF4-FFF2-40B4-BE49-F238E27FC236}">
                <a16:creationId xmlns:a16="http://schemas.microsoft.com/office/drawing/2014/main" id="{55EACD59-7C51-4810-94C6-BCB4D12346DC}"/>
              </a:ext>
            </a:extLst>
          </p:cNvPr>
          <p:cNvSpPr>
            <a:spLocks noGrp="1"/>
          </p:cNvSpPr>
          <p:nvPr>
            <p:ph idx="1"/>
          </p:nvPr>
        </p:nvSpPr>
        <p:spPr>
          <a:xfrm>
            <a:off x="531378" y="3196916"/>
            <a:ext cx="6212322" cy="1475098"/>
          </a:xfrm>
        </p:spPr>
        <p:txBody>
          <a:bodyPr>
            <a:normAutofit/>
          </a:bodyPr>
          <a:lstStyle/>
          <a:p>
            <a:pPr lvl="0"/>
            <a:r>
              <a:rPr lang="en-US" sz="3600" dirty="0"/>
              <a:t>Method(s) Utilized</a:t>
            </a:r>
          </a:p>
          <a:p>
            <a:pPr lvl="0"/>
            <a:r>
              <a:rPr lang="en-US" sz="3600" dirty="0"/>
              <a:t>User Backgrounds</a:t>
            </a:r>
          </a:p>
        </p:txBody>
      </p:sp>
      <p:sp>
        <p:nvSpPr>
          <p:cNvPr id="35" name="Footer Placeholder 34">
            <a:extLst>
              <a:ext uri="{FF2B5EF4-FFF2-40B4-BE49-F238E27FC236}">
                <a16:creationId xmlns:a16="http://schemas.microsoft.com/office/drawing/2014/main" id="{6390A22B-EC07-E942-A46F-F36FDD7FDB9D}"/>
              </a:ext>
            </a:extLst>
          </p:cNvPr>
          <p:cNvSpPr>
            <a:spLocks noGrp="1"/>
          </p:cNvSpPr>
          <p:nvPr>
            <p:ph type="ftr" sz="quarter" idx="15"/>
          </p:nvPr>
        </p:nvSpPr>
        <p:spPr/>
        <p:txBody>
          <a:bodyPr/>
          <a:lstStyle/>
          <a:p>
            <a:r>
              <a:rPr lang="en-US" dirty="0"/>
              <a:t>Ehret</a:t>
            </a:r>
          </a:p>
        </p:txBody>
      </p:sp>
      <p:sp>
        <p:nvSpPr>
          <p:cNvPr id="10" name="Slide Number Placeholder 9">
            <a:extLst>
              <a:ext uri="{FF2B5EF4-FFF2-40B4-BE49-F238E27FC236}">
                <a16:creationId xmlns:a16="http://schemas.microsoft.com/office/drawing/2014/main" id="{A267D224-5586-43DC-82CA-8605E158298B}"/>
              </a:ext>
            </a:extLst>
          </p:cNvPr>
          <p:cNvSpPr>
            <a:spLocks noGrp="1"/>
          </p:cNvSpPr>
          <p:nvPr>
            <p:ph type="sldNum" sz="quarter" idx="16"/>
          </p:nvPr>
        </p:nvSpPr>
        <p:spPr/>
        <p:txBody>
          <a:bodyPr/>
          <a:lstStyle/>
          <a:p>
            <a:fld id="{8699F50C-BE38-4BD0-BA84-9B090E1F2B9B}" type="slidenum">
              <a:rPr lang="en-US" smtClean="0"/>
              <a:pPr/>
              <a:t>7</a:t>
            </a:fld>
            <a:endParaRPr lang="en-US" dirty="0"/>
          </a:p>
        </p:txBody>
      </p:sp>
      <p:sp>
        <p:nvSpPr>
          <p:cNvPr id="6" name="Rectangle 5">
            <a:extLst>
              <a:ext uri="{FF2B5EF4-FFF2-40B4-BE49-F238E27FC236}">
                <a16:creationId xmlns:a16="http://schemas.microsoft.com/office/drawing/2014/main" id="{24C8FB22-1A7C-6546-A022-372101716045}"/>
              </a:ext>
            </a:extLst>
          </p:cNvPr>
          <p:cNvSpPr/>
          <p:nvPr/>
        </p:nvSpPr>
        <p:spPr>
          <a:xfrm>
            <a:off x="11029950" y="257175"/>
            <a:ext cx="971550" cy="5143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A picture containing person, phone, cellphone, indoor&#10;&#10;Description automatically generated">
            <a:extLst>
              <a:ext uri="{FF2B5EF4-FFF2-40B4-BE49-F238E27FC236}">
                <a16:creationId xmlns:a16="http://schemas.microsoft.com/office/drawing/2014/main" id="{58065500-C1CD-2D40-BEDC-038D823E8DAC}"/>
              </a:ext>
            </a:extLst>
          </p:cNvPr>
          <p:cNvPicPr>
            <a:picLocks noGrp="1" noChangeAspect="1"/>
          </p:cNvPicPr>
          <p:nvPr>
            <p:ph type="pic" sz="quarter" idx="14"/>
          </p:nvPr>
        </p:nvPicPr>
        <p:blipFill rotWithShape="1">
          <a:blip r:embed="rId5"/>
          <a:srcRect l="-7592" t="-1819" r="7592" b="29768"/>
          <a:stretch/>
        </p:blipFill>
        <p:spPr>
          <a:xfrm>
            <a:off x="6126480" y="1435100"/>
            <a:ext cx="6021821" cy="5422900"/>
          </a:xfrm>
        </p:spPr>
      </p:pic>
      <p:pic>
        <p:nvPicPr>
          <p:cNvPr id="2" name="Online Media 1" descr="Idea Testing Stage">
            <a:hlinkClick r:id="" action="ppaction://media"/>
            <a:extLst>
              <a:ext uri="{FF2B5EF4-FFF2-40B4-BE49-F238E27FC236}">
                <a16:creationId xmlns:a16="http://schemas.microsoft.com/office/drawing/2014/main" id="{4748D602-08F4-B749-A9B8-A444694B24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8792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a:extLst>
              <a:ext uri="{FF2B5EF4-FFF2-40B4-BE49-F238E27FC236}">
                <a16:creationId xmlns:a16="http://schemas.microsoft.com/office/drawing/2014/main" id="{1ABD613F-111C-41D6-9F8E-8B2C42A5E047}"/>
              </a:ext>
            </a:extLst>
          </p:cNvPr>
          <p:cNvSpPr>
            <a:spLocks noGrp="1"/>
          </p:cNvSpPr>
          <p:nvPr>
            <p:ph type="title"/>
          </p:nvPr>
        </p:nvSpPr>
        <p:spPr>
          <a:xfrm>
            <a:off x="9817165" y="4587279"/>
            <a:ext cx="2086996" cy="546803"/>
          </a:xfrm>
        </p:spPr>
        <p:txBody>
          <a:bodyPr>
            <a:normAutofit fontScale="90000"/>
          </a:bodyPr>
          <a:lstStyle/>
          <a:p>
            <a:r>
              <a:rPr lang="en-US" dirty="0"/>
              <a:t>Idea-Testing </a:t>
            </a:r>
            <a:r>
              <a:rPr lang="en-US" b="0" dirty="0"/>
              <a:t>Stage</a:t>
            </a:r>
          </a:p>
        </p:txBody>
      </p:sp>
      <p:sp>
        <p:nvSpPr>
          <p:cNvPr id="43" name="Text Placeholder 8">
            <a:extLst>
              <a:ext uri="{FF2B5EF4-FFF2-40B4-BE49-F238E27FC236}">
                <a16:creationId xmlns:a16="http://schemas.microsoft.com/office/drawing/2014/main" id="{EA7C22CB-613A-4C0B-90B3-4A405F793D3C}"/>
              </a:ext>
            </a:extLst>
          </p:cNvPr>
          <p:cNvSpPr>
            <a:spLocks noGrp="1"/>
          </p:cNvSpPr>
          <p:nvPr>
            <p:ph type="body" sz="quarter" idx="13"/>
          </p:nvPr>
        </p:nvSpPr>
        <p:spPr>
          <a:xfrm>
            <a:off x="9855236" y="5338540"/>
            <a:ext cx="1426009" cy="608895"/>
          </a:xfrm>
        </p:spPr>
        <p:txBody>
          <a:bodyPr/>
          <a:lstStyle/>
          <a:p>
            <a:r>
              <a:rPr lang="en-US" dirty="0"/>
              <a:t>Findings</a:t>
            </a:r>
          </a:p>
          <a:p>
            <a:endParaRPr lang="en-US" dirty="0"/>
          </a:p>
          <a:p>
            <a:endParaRPr lang="en-US" dirty="0"/>
          </a:p>
        </p:txBody>
      </p:sp>
      <p:sp>
        <p:nvSpPr>
          <p:cNvPr id="35" name="Footer Placeholder 34">
            <a:extLst>
              <a:ext uri="{FF2B5EF4-FFF2-40B4-BE49-F238E27FC236}">
                <a16:creationId xmlns:a16="http://schemas.microsoft.com/office/drawing/2014/main" id="{6390A22B-EC07-E942-A46F-F36FDD7FDB9D}"/>
              </a:ext>
            </a:extLst>
          </p:cNvPr>
          <p:cNvSpPr>
            <a:spLocks noGrp="1"/>
          </p:cNvSpPr>
          <p:nvPr>
            <p:ph type="ftr" sz="quarter" idx="15"/>
          </p:nvPr>
        </p:nvSpPr>
        <p:spPr/>
        <p:txBody>
          <a:bodyPr/>
          <a:lstStyle/>
          <a:p>
            <a:r>
              <a:rPr lang="en-US" dirty="0"/>
              <a:t>Ehret</a:t>
            </a:r>
          </a:p>
        </p:txBody>
      </p:sp>
      <p:sp>
        <p:nvSpPr>
          <p:cNvPr id="10" name="Slide Number Placeholder 9">
            <a:extLst>
              <a:ext uri="{FF2B5EF4-FFF2-40B4-BE49-F238E27FC236}">
                <a16:creationId xmlns:a16="http://schemas.microsoft.com/office/drawing/2014/main" id="{A267D224-5586-43DC-82CA-8605E158298B}"/>
              </a:ext>
            </a:extLst>
          </p:cNvPr>
          <p:cNvSpPr>
            <a:spLocks noGrp="1"/>
          </p:cNvSpPr>
          <p:nvPr>
            <p:ph type="sldNum" sz="quarter" idx="16"/>
          </p:nvPr>
        </p:nvSpPr>
        <p:spPr/>
        <p:txBody>
          <a:bodyPr/>
          <a:lstStyle/>
          <a:p>
            <a:fld id="{8699F50C-BE38-4BD0-BA84-9B090E1F2B9B}" type="slidenum">
              <a:rPr lang="en-US" smtClean="0"/>
              <a:pPr/>
              <a:t>8</a:t>
            </a:fld>
            <a:endParaRPr lang="en-US" dirty="0"/>
          </a:p>
        </p:txBody>
      </p:sp>
      <p:sp>
        <p:nvSpPr>
          <p:cNvPr id="6" name="Rectangle 5">
            <a:extLst>
              <a:ext uri="{FF2B5EF4-FFF2-40B4-BE49-F238E27FC236}">
                <a16:creationId xmlns:a16="http://schemas.microsoft.com/office/drawing/2014/main" id="{24C8FB22-1A7C-6546-A022-372101716045}"/>
              </a:ext>
            </a:extLst>
          </p:cNvPr>
          <p:cNvSpPr/>
          <p:nvPr/>
        </p:nvSpPr>
        <p:spPr>
          <a:xfrm>
            <a:off x="11029950" y="257175"/>
            <a:ext cx="971550" cy="5143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181490C5-714D-1242-8F73-60BB62C05253}"/>
              </a:ext>
            </a:extLst>
          </p:cNvPr>
          <p:cNvPicPr>
            <a:picLocks noChangeAspect="1"/>
          </p:cNvPicPr>
          <p:nvPr/>
        </p:nvPicPr>
        <p:blipFill>
          <a:blip r:embed="rId5"/>
          <a:stretch>
            <a:fillRect/>
          </a:stretch>
        </p:blipFill>
        <p:spPr>
          <a:xfrm>
            <a:off x="0" y="0"/>
            <a:ext cx="2933303" cy="6858000"/>
          </a:xfrm>
          <a:prstGeom prst="rect">
            <a:avLst/>
          </a:prstGeom>
          <a:effectLst>
            <a:outerShdw blurRad="50800" dist="38100" dir="18900000" algn="bl" rotWithShape="0">
              <a:prstClr val="black">
                <a:alpha val="40000"/>
              </a:prstClr>
            </a:outerShdw>
          </a:effectLst>
        </p:spPr>
      </p:pic>
      <p:pic>
        <p:nvPicPr>
          <p:cNvPr id="5" name="Picture 4" descr="A screenshot of a cell phone&#10;&#10;Description automatically generated">
            <a:extLst>
              <a:ext uri="{FF2B5EF4-FFF2-40B4-BE49-F238E27FC236}">
                <a16:creationId xmlns:a16="http://schemas.microsoft.com/office/drawing/2014/main" id="{B70D1D36-DBE1-5E47-8B85-C11694A4CD83}"/>
              </a:ext>
            </a:extLst>
          </p:cNvPr>
          <p:cNvPicPr>
            <a:picLocks noChangeAspect="1"/>
          </p:cNvPicPr>
          <p:nvPr/>
        </p:nvPicPr>
        <p:blipFill>
          <a:blip r:embed="rId6"/>
          <a:stretch>
            <a:fillRect/>
          </a:stretch>
        </p:blipFill>
        <p:spPr>
          <a:xfrm>
            <a:off x="2973059" y="0"/>
            <a:ext cx="3400185" cy="6858000"/>
          </a:xfrm>
          <a:prstGeom prst="rect">
            <a:avLst/>
          </a:prstGeom>
          <a:effectLst>
            <a:outerShdw blurRad="50800" dist="38100" dir="18900000" algn="bl" rotWithShape="0">
              <a:prstClr val="black">
                <a:alpha val="40000"/>
              </a:prstClr>
            </a:outerShdw>
          </a:effectLst>
        </p:spPr>
      </p:pic>
      <p:pic>
        <p:nvPicPr>
          <p:cNvPr id="12" name="Picture 11">
            <a:extLst>
              <a:ext uri="{FF2B5EF4-FFF2-40B4-BE49-F238E27FC236}">
                <a16:creationId xmlns:a16="http://schemas.microsoft.com/office/drawing/2014/main" id="{36952B38-7FCD-034A-B9CB-CBC2BD6A6802}"/>
              </a:ext>
            </a:extLst>
          </p:cNvPr>
          <p:cNvPicPr>
            <a:picLocks noChangeAspect="1"/>
          </p:cNvPicPr>
          <p:nvPr/>
        </p:nvPicPr>
        <p:blipFill>
          <a:blip r:embed="rId7"/>
          <a:stretch>
            <a:fillRect/>
          </a:stretch>
        </p:blipFill>
        <p:spPr>
          <a:xfrm>
            <a:off x="6438787" y="0"/>
            <a:ext cx="3206469" cy="6858000"/>
          </a:xfrm>
          <a:prstGeom prst="rect">
            <a:avLst/>
          </a:prstGeom>
          <a:effectLst>
            <a:outerShdw blurRad="50800" dist="38100" dir="18900000" algn="bl" rotWithShape="0">
              <a:prstClr val="black">
                <a:alpha val="40000"/>
              </a:prstClr>
            </a:outerShdw>
          </a:effectLst>
        </p:spPr>
      </p:pic>
      <p:pic>
        <p:nvPicPr>
          <p:cNvPr id="14" name="Picture 13" descr="A screenshot of a cell phone&#10;&#10;Description automatically generated">
            <a:extLst>
              <a:ext uri="{FF2B5EF4-FFF2-40B4-BE49-F238E27FC236}">
                <a16:creationId xmlns:a16="http://schemas.microsoft.com/office/drawing/2014/main" id="{98241D39-340C-504F-B3D9-0DB6D5D1F3BC}"/>
              </a:ext>
            </a:extLst>
          </p:cNvPr>
          <p:cNvPicPr>
            <a:picLocks noChangeAspect="1"/>
          </p:cNvPicPr>
          <p:nvPr/>
        </p:nvPicPr>
        <p:blipFill>
          <a:blip r:embed="rId8"/>
          <a:stretch>
            <a:fillRect/>
          </a:stretch>
        </p:blipFill>
        <p:spPr>
          <a:xfrm>
            <a:off x="9724768" y="37135"/>
            <a:ext cx="2342297" cy="2785048"/>
          </a:xfrm>
          <a:prstGeom prst="rect">
            <a:avLst/>
          </a:prstGeom>
          <a:effectLst>
            <a:outerShdw blurRad="63500" sx="102000" sy="102000" algn="ctr" rotWithShape="0">
              <a:prstClr val="black">
                <a:alpha val="40000"/>
              </a:prstClr>
            </a:outerShdw>
          </a:effectLst>
        </p:spPr>
      </p:pic>
      <p:pic>
        <p:nvPicPr>
          <p:cNvPr id="15" name="Online Media 14" descr="Comments">
            <a:hlinkClick r:id="" action="ppaction://media"/>
            <a:extLst>
              <a:ext uri="{FF2B5EF4-FFF2-40B4-BE49-F238E27FC236}">
                <a16:creationId xmlns:a16="http://schemas.microsoft.com/office/drawing/2014/main" id="{013098DA-09A6-0747-8F83-7BCA865B4C2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31511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1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a:extLst>
              <a:ext uri="{FF2B5EF4-FFF2-40B4-BE49-F238E27FC236}">
                <a16:creationId xmlns:a16="http://schemas.microsoft.com/office/drawing/2014/main" id="{1ABD613F-111C-41D6-9F8E-8B2C42A5E047}"/>
              </a:ext>
            </a:extLst>
          </p:cNvPr>
          <p:cNvSpPr>
            <a:spLocks noGrp="1"/>
          </p:cNvSpPr>
          <p:nvPr>
            <p:ph type="title"/>
          </p:nvPr>
        </p:nvSpPr>
        <p:spPr>
          <a:xfrm>
            <a:off x="5526168" y="5539672"/>
            <a:ext cx="6202005" cy="546803"/>
          </a:xfrm>
        </p:spPr>
        <p:txBody>
          <a:bodyPr>
            <a:normAutofit fontScale="90000"/>
          </a:bodyPr>
          <a:lstStyle/>
          <a:p>
            <a:r>
              <a:rPr lang="en-US" dirty="0"/>
              <a:t>Idea-Testing </a:t>
            </a:r>
            <a:r>
              <a:rPr lang="en-US" b="0" dirty="0"/>
              <a:t>Stage</a:t>
            </a:r>
          </a:p>
        </p:txBody>
      </p:sp>
      <p:sp>
        <p:nvSpPr>
          <p:cNvPr id="43" name="Text Placeholder 8">
            <a:extLst>
              <a:ext uri="{FF2B5EF4-FFF2-40B4-BE49-F238E27FC236}">
                <a16:creationId xmlns:a16="http://schemas.microsoft.com/office/drawing/2014/main" id="{EA7C22CB-613A-4C0B-90B3-4A405F793D3C}"/>
              </a:ext>
            </a:extLst>
          </p:cNvPr>
          <p:cNvSpPr>
            <a:spLocks noGrp="1"/>
          </p:cNvSpPr>
          <p:nvPr>
            <p:ph type="body" sz="quarter" idx="13"/>
          </p:nvPr>
        </p:nvSpPr>
        <p:spPr>
          <a:xfrm>
            <a:off x="5582517" y="6051902"/>
            <a:ext cx="1426009" cy="608895"/>
          </a:xfrm>
        </p:spPr>
        <p:txBody>
          <a:bodyPr/>
          <a:lstStyle/>
          <a:p>
            <a:r>
              <a:rPr lang="en-US" dirty="0"/>
              <a:t>Findings</a:t>
            </a:r>
          </a:p>
          <a:p>
            <a:endParaRPr lang="en-US" dirty="0"/>
          </a:p>
          <a:p>
            <a:endParaRPr lang="en-US" dirty="0"/>
          </a:p>
        </p:txBody>
      </p:sp>
      <p:sp>
        <p:nvSpPr>
          <p:cNvPr id="35" name="Footer Placeholder 34">
            <a:extLst>
              <a:ext uri="{FF2B5EF4-FFF2-40B4-BE49-F238E27FC236}">
                <a16:creationId xmlns:a16="http://schemas.microsoft.com/office/drawing/2014/main" id="{6390A22B-EC07-E942-A46F-F36FDD7FDB9D}"/>
              </a:ext>
            </a:extLst>
          </p:cNvPr>
          <p:cNvSpPr>
            <a:spLocks noGrp="1"/>
          </p:cNvSpPr>
          <p:nvPr>
            <p:ph type="ftr" sz="quarter" idx="15"/>
          </p:nvPr>
        </p:nvSpPr>
        <p:spPr/>
        <p:txBody>
          <a:bodyPr/>
          <a:lstStyle/>
          <a:p>
            <a:r>
              <a:rPr lang="en-US" dirty="0"/>
              <a:t>Ehret</a:t>
            </a:r>
          </a:p>
        </p:txBody>
      </p:sp>
      <p:sp>
        <p:nvSpPr>
          <p:cNvPr id="10" name="Slide Number Placeholder 9">
            <a:extLst>
              <a:ext uri="{FF2B5EF4-FFF2-40B4-BE49-F238E27FC236}">
                <a16:creationId xmlns:a16="http://schemas.microsoft.com/office/drawing/2014/main" id="{A267D224-5586-43DC-82CA-8605E158298B}"/>
              </a:ext>
            </a:extLst>
          </p:cNvPr>
          <p:cNvSpPr>
            <a:spLocks noGrp="1"/>
          </p:cNvSpPr>
          <p:nvPr>
            <p:ph type="sldNum" sz="quarter" idx="16"/>
          </p:nvPr>
        </p:nvSpPr>
        <p:spPr/>
        <p:txBody>
          <a:bodyPr/>
          <a:lstStyle/>
          <a:p>
            <a:fld id="{8699F50C-BE38-4BD0-BA84-9B090E1F2B9B}" type="slidenum">
              <a:rPr lang="en-US" smtClean="0"/>
              <a:pPr/>
              <a:t>9</a:t>
            </a:fld>
            <a:endParaRPr lang="en-US" dirty="0"/>
          </a:p>
        </p:txBody>
      </p:sp>
      <p:sp>
        <p:nvSpPr>
          <p:cNvPr id="6" name="Rectangle 5">
            <a:extLst>
              <a:ext uri="{FF2B5EF4-FFF2-40B4-BE49-F238E27FC236}">
                <a16:creationId xmlns:a16="http://schemas.microsoft.com/office/drawing/2014/main" id="{24C8FB22-1A7C-6546-A022-372101716045}"/>
              </a:ext>
            </a:extLst>
          </p:cNvPr>
          <p:cNvSpPr/>
          <p:nvPr/>
        </p:nvSpPr>
        <p:spPr>
          <a:xfrm>
            <a:off x="11029950" y="257175"/>
            <a:ext cx="971550" cy="5143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ell phone&#10;&#10;Description automatically generated">
            <a:extLst>
              <a:ext uri="{FF2B5EF4-FFF2-40B4-BE49-F238E27FC236}">
                <a16:creationId xmlns:a16="http://schemas.microsoft.com/office/drawing/2014/main" id="{6E75B949-E834-CB42-B40E-BB19CBAB5D75}"/>
              </a:ext>
            </a:extLst>
          </p:cNvPr>
          <p:cNvPicPr>
            <a:picLocks noChangeAspect="1"/>
          </p:cNvPicPr>
          <p:nvPr/>
        </p:nvPicPr>
        <p:blipFill>
          <a:blip r:embed="rId5"/>
          <a:stretch>
            <a:fillRect/>
          </a:stretch>
        </p:blipFill>
        <p:spPr>
          <a:xfrm>
            <a:off x="2027582" y="0"/>
            <a:ext cx="3155894" cy="6858000"/>
          </a:xfrm>
          <a:prstGeom prst="rect">
            <a:avLst/>
          </a:prstGeom>
          <a:effectLst>
            <a:outerShdw blurRad="63500" sx="102000" sy="102000" algn="ctr" rotWithShape="0">
              <a:prstClr val="black">
                <a:alpha val="40000"/>
              </a:prstClr>
            </a:outerShdw>
          </a:effectLst>
        </p:spPr>
      </p:pic>
      <p:pic>
        <p:nvPicPr>
          <p:cNvPr id="8" name="Picture 7" descr="A screenshot of a cell phone&#10;&#10;Description automatically generated">
            <a:extLst>
              <a:ext uri="{FF2B5EF4-FFF2-40B4-BE49-F238E27FC236}">
                <a16:creationId xmlns:a16="http://schemas.microsoft.com/office/drawing/2014/main" id="{47002EB2-2A91-8547-B803-0EB977184484}"/>
              </a:ext>
            </a:extLst>
          </p:cNvPr>
          <p:cNvPicPr>
            <a:picLocks noChangeAspect="1"/>
          </p:cNvPicPr>
          <p:nvPr/>
        </p:nvPicPr>
        <p:blipFill>
          <a:blip r:embed="rId6"/>
          <a:stretch>
            <a:fillRect/>
          </a:stretch>
        </p:blipFill>
        <p:spPr>
          <a:xfrm>
            <a:off x="7508738" y="771525"/>
            <a:ext cx="2655680" cy="4322810"/>
          </a:xfrm>
          <a:prstGeom prst="rect">
            <a:avLst/>
          </a:prstGeom>
          <a:effectLst>
            <a:outerShdw blurRad="63500" sx="102000" sy="102000" algn="ctr" rotWithShape="0">
              <a:prstClr val="black">
                <a:alpha val="40000"/>
              </a:prstClr>
            </a:outerShdw>
          </a:effectLst>
        </p:spPr>
      </p:pic>
      <p:pic>
        <p:nvPicPr>
          <p:cNvPr id="16" name="Online Media 15" descr="appointments comments">
            <a:hlinkClick r:id="" action="ppaction://media"/>
            <a:extLst>
              <a:ext uri="{FF2B5EF4-FFF2-40B4-BE49-F238E27FC236}">
                <a16:creationId xmlns:a16="http://schemas.microsoft.com/office/drawing/2014/main" id="{E3124B32-FAEC-BB41-9D68-F9281BE125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28747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7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Custom 14">
      <a:dk1>
        <a:srgbClr val="3F3F3F"/>
      </a:dk1>
      <a:lt1>
        <a:srgbClr val="FFFFFF"/>
      </a:lt1>
      <a:dk2>
        <a:srgbClr val="F2F2F2"/>
      </a:dk2>
      <a:lt2>
        <a:srgbClr val="A5A5A5"/>
      </a:lt2>
      <a:accent1>
        <a:srgbClr val="00194C"/>
      </a:accent1>
      <a:accent2>
        <a:srgbClr val="EAB200"/>
      </a:accent2>
      <a:accent3>
        <a:srgbClr val="F2F2F2"/>
      </a:accent3>
      <a:accent4>
        <a:srgbClr val="954F72"/>
      </a:accent4>
      <a:accent5>
        <a:srgbClr val="00843B"/>
      </a:accent5>
      <a:accent6>
        <a:srgbClr val="014067"/>
      </a:accent6>
      <a:hlink>
        <a:srgbClr val="00194C"/>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951641_Hexagon presentation light_AAS_v4" id="{358289A0-A26B-433F-AD2B-1F8832C96153}" vid="{92CDC91D-95BF-4897-87D6-494563DF79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A80A5AF1-8C57-4290-936E-5FD27C957251}">
  <ds:schemaRefs>
    <ds:schemaRef ds:uri="http://schemas.microsoft.com/sharepoint/v3/contenttype/forms"/>
  </ds:schemaRefs>
</ds:datastoreItem>
</file>

<file path=customXml/itemProps2.xml><?xml version="1.0" encoding="utf-8"?>
<ds:datastoreItem xmlns:ds="http://schemas.openxmlformats.org/officeDocument/2006/customXml" ds:itemID="{8F8919DE-9BD9-47A9-9F5D-16EBB96879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7F4215-C6BB-44A3-9A5E-9446E683590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0</TotalTime>
  <Words>1518</Words>
  <Application>Microsoft Macintosh PowerPoint</Application>
  <PresentationFormat>Widescreen</PresentationFormat>
  <Paragraphs>183</Paragraphs>
  <Slides>17</Slides>
  <Notes>15</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Black</vt:lpstr>
      <vt:lpstr>Calibri</vt:lpstr>
      <vt:lpstr>Calibri Light</vt:lpstr>
      <vt:lpstr>Gill Sans SemiBold</vt:lpstr>
      <vt:lpstr>Times New Roman</vt:lpstr>
      <vt:lpstr>Office Theme</vt:lpstr>
      <vt:lpstr>RampUP</vt:lpstr>
      <vt:lpstr>Introduction</vt:lpstr>
      <vt:lpstr>Initial Design</vt:lpstr>
      <vt:lpstr>Discovery Stage</vt:lpstr>
      <vt:lpstr>Discovery Stage</vt:lpstr>
      <vt:lpstr>Discovery Stage</vt:lpstr>
      <vt:lpstr>Idea-Testing Stage</vt:lpstr>
      <vt:lpstr>Idea-Testing Stage</vt:lpstr>
      <vt:lpstr>Idea-Testing Stage</vt:lpstr>
      <vt:lpstr>Idea-Testing Stage</vt:lpstr>
      <vt:lpstr>Idea-Testing Stage</vt:lpstr>
      <vt:lpstr>Content Creation Stage</vt:lpstr>
      <vt:lpstr>UserTesting.com</vt:lpstr>
      <vt:lpstr>UserTesting.com</vt:lpstr>
      <vt:lpstr>Final Reflections // Thoughts on HCD Approach to Designing</vt:lpstr>
      <vt:lpstr>Works Cited: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Shelby Ehret</dc:creator>
  <cp:lastModifiedBy/>
  <cp:revision>1</cp:revision>
  <dcterms:created xsi:type="dcterms:W3CDTF">2019-12-09T19:41:19Z</dcterms:created>
  <dcterms:modified xsi:type="dcterms:W3CDTF">2019-12-15T00:37:12Z</dcterms:modified>
</cp:coreProperties>
</file>